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62" r:id="rId5"/>
    <p:sldId id="258" r:id="rId6"/>
    <p:sldId id="259" r:id="rId7"/>
    <p:sldId id="260" r:id="rId8"/>
    <p:sldId id="261" r:id="rId9"/>
    <p:sldId id="282" r:id="rId10"/>
    <p:sldId id="281" r:id="rId11"/>
    <p:sldId id="266" r:id="rId12"/>
    <p:sldId id="264" r:id="rId13"/>
    <p:sldId id="267" r:id="rId14"/>
    <p:sldId id="268" r:id="rId15"/>
    <p:sldId id="265" r:id="rId16"/>
    <p:sldId id="269" r:id="rId17"/>
    <p:sldId id="280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6B2882-D784-4D8F-BC85-A641653E345B}" v="128" dt="2024-05-09T17:14:26.195"/>
    <p1510:client id="{1521D0A3-7925-4A1C-B572-A11B983D8DB3}" v="7" dt="2024-05-09T11:53:08.125"/>
    <p1510:client id="{327A35D5-E0AD-4D72-868F-1B461B7273E6}" v="10" dt="2024-05-09T11:45:44.045"/>
    <p1510:client id="{6CF31AA2-0B97-491A-B478-B68B176AC15A}" v="512" dt="2024-05-09T12:02:56.4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nl-NL" sz="1800" b="0" strike="noStrike" spc="-1">
                <a:solidFill>
                  <a:srgbClr val="000000"/>
                </a:solidFill>
                <a:latin typeface="Arial"/>
              </a:rPr>
              <a:t>Klik om de dia te verplaatsen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</a:rPr>
              <a:t>Klik om het formaat van de notities te bewerken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nl-NL" sz="1400" b="0" strike="noStrike" spc="-1">
                <a:solidFill>
                  <a:srgbClr val="000000"/>
                </a:solidFill>
                <a:latin typeface="Times New Roman"/>
              </a:rPr>
              <a:t>&lt;koptekst&gt;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 idx="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nl-NL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nl-NL" sz="1400" b="0" strike="noStrike" spc="-1">
                <a:solidFill>
                  <a:srgbClr val="000000"/>
                </a:solidFill>
                <a:latin typeface="Times New Roman"/>
              </a:rPr>
              <a:t>&lt;datum/tijd&gt;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nl-NL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nl-NL" sz="1400" b="0" strike="noStrike" spc="-1">
                <a:solidFill>
                  <a:srgbClr val="000000"/>
                </a:solidFill>
                <a:latin typeface="Times New Roman"/>
              </a:rPr>
              <a:t>&lt;voettekst&gt;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nl-NL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75FD331-5147-497B-BFCB-927E44D52418}" type="slidenum">
              <a:rPr lang="nl-NL" sz="1400" b="0" strike="noStrike" spc="-1">
                <a:solidFill>
                  <a:srgbClr val="000000"/>
                </a:solidFill>
                <a:latin typeface="Times New Roman"/>
              </a:rPr>
              <a:t>‹nr.›</a:t>
            </a:fld>
            <a:endParaRPr lang="nl-NL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319A5A0-68DB-409E-9101-F549A1038B47}" type="slidenum"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2CE9008-C2E8-43A4-B101-292A834B3441}" type="slidenum">
              <a:rPr lang="nl-NL" sz="1200" b="0" strike="noStrike" spc="-1">
                <a:solidFill>
                  <a:srgbClr val="000000"/>
                </a:solidFill>
                <a:latin typeface="Times New Roman"/>
              </a:rPr>
              <a:t>13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Vanaf links: Eerst A (1-10), dan V20 (11), dan Top (12)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Startvolgorde afhankelijk van klassering Endurance (langzaamste boot - laagste startnummer)​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 mensen mogen beethouden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Blauwe lijn is het lint. Tussen lint en wal alleen maar de boot beethouders en geen andere mensen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Benoemen dat er GEEN wc voorzieningen zijn en dat het verboden is 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De bewoners lastig te vallen naar het toilet te gaan.​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Ook benoemen dat het verkennen van de route alleen toegestaan is via de openbare weg.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br>
              <a:rPr sz="1200"/>
            </a:b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Het is NIET toegestaan de walkant en de route te verkennen via tuinen en andere niet openbare toegangen.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br>
              <a:rPr sz="1200"/>
            </a:b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De toegang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 z</a:t>
            </a: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al via borden aangegeven worden.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53EE337-CC98-4427-9B73-8F0212651797}" type="slidenum">
              <a:rPr lang="nl-NL" sz="1200" b="0" strike="noStrike" spc="-1">
                <a:solidFill>
                  <a:srgbClr val="000000"/>
                </a:solidFill>
                <a:latin typeface="Times New Roman"/>
              </a:rPr>
              <a:t>14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De boog is een FINISH boog.. Dus niet starten door de boog maar direct de route kiezen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Er wordt ook dit jaar NIET meer onder de spoorbrug doorgevaren, de boei welke over bakboord gerond moet worden ligt VOOR de spoorbrug.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De brug bij de Himdyk is ALTIJD rechts onder door varen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ook al is het parcours afgesloten, wees altijd alert op zwemmende kinderen en 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onverwachts bootverkeer welke bijvoorbeeld vanaf de woningen komen varen.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Boei coopersburg ook rechtsom ronden (boei over bakboord)​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Houd rekening met smalle stukken op de route, hier kun je absoluut NIET board aan board doorvaren.​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Einde rondje Akkrum na </a:t>
            </a:r>
            <a:r>
              <a:rPr lang="nl-NL" sz="1200" b="0" u="sng" strike="noStrike" spc="-1">
                <a:solidFill>
                  <a:srgbClr val="000000"/>
                </a:solidFill>
                <a:uFillTx/>
                <a:latin typeface="+mn-lt"/>
                <a:ea typeface="+mn-ea"/>
              </a:rPr>
              <a:t>afvlaggen</a:t>
            </a: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bij boog; daarna </a:t>
            </a:r>
            <a:r>
              <a:rPr lang="nl-NL" sz="1200" b="0" u="sng" strike="noStrike" spc="-1">
                <a:solidFill>
                  <a:srgbClr val="000000"/>
                </a:solidFill>
                <a:uFillTx/>
                <a:latin typeface="+mn-lt"/>
                <a:ea typeface="+mn-ea"/>
              </a:rPr>
              <a:t>achter rubberboot </a:t>
            </a: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blijven die je begeleidt naar de haven. </a:t>
            </a:r>
            <a:r>
              <a:rPr lang="nl-NL" sz="1200" b="0" u="sng" strike="noStrike" spc="-1">
                <a:solidFill>
                  <a:srgbClr val="000000"/>
                </a:solidFill>
                <a:uFillTx/>
                <a:latin typeface="+mn-lt"/>
                <a:ea typeface="+mn-ea"/>
              </a:rPr>
              <a:t>Niet voorbij varen</a:t>
            </a: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.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260433A-4D07-47BC-8FD2-E7E1B5FF624C}" type="slidenum">
              <a:rPr lang="nl-NL" sz="1200" b="0" strike="noStrike" spc="-1">
                <a:solidFill>
                  <a:srgbClr val="000000"/>
                </a:solidFill>
                <a:latin typeface="Times New Roman"/>
              </a:rPr>
              <a:t>15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Gebruik maken van de passantenhaven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br>
              <a:rPr sz="1200"/>
            </a:b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Binnen de klassen geen startvolgorde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Na je sprint niet blijven liggen onder of na de finishboog… Ook niet blijven liggen 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Voor het publiek.. Doorvaren onder de rechterzijde spoorbrug en dan terug varen naar 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De haven via de reguliere route en natuurlijk niet via de sprintroute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r>
              <a:rPr lang="nl-NL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DUS NA DE SPRINT METEEN TERUG VARN NAAR DE HAVEN!</a:t>
            </a: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01F41A5-D492-4656-8780-8B5C1C59F90A}" type="slidenum">
              <a:rPr lang="nl-NL" sz="1200" b="0" strike="noStrike" spc="-1">
                <a:solidFill>
                  <a:srgbClr val="000000"/>
                </a:solidFill>
                <a:latin typeface="Times New Roman"/>
              </a:rPr>
              <a:t>17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Pas op!! Niet conform Start en Raceprocedure 2022 hier staat een weging van 2-1-1 maar bij het NK </a:t>
            </a: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Wegen we altijd 3x endurance, 2x rondje en 1x sprint keer het aantal punten.</a:t>
            </a: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D88D528-90E9-487C-9DDD-7FB62D5E291A}" type="slidenum">
              <a:rPr lang="nl-NL" sz="1200" b="0" strike="noStrike" spc="-1">
                <a:solidFill>
                  <a:srgbClr val="000000"/>
                </a:solidFill>
                <a:latin typeface="Times New Roman"/>
              </a:rPr>
              <a:t>18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5900" indent="0">
              <a:lnSpc>
                <a:spcPct val="100000"/>
              </a:lnSpc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  <a:cs typeface="Arial"/>
              </a:rPr>
              <a:t>Tentenkamp is weer een nachtwacht, aanwezig van 22:00 – 05:00 uur hij controleert op het naleven van de regels. Zij dragen herkenbare kleding en liggen in de enige boot die in de passantenhaven ligt, herkenbaar met organisatie en EHBO-vlag.</a:t>
            </a:r>
            <a:endParaRPr lang="nl-NL">
              <a:cs typeface="Arial"/>
            </a:endParaRPr>
          </a:p>
          <a:p>
            <a:pPr marL="215900"/>
            <a:r>
              <a:rPr lang="nl-NL" sz="2000" b="0" strike="noStrike" spc="-1">
                <a:solidFill>
                  <a:srgbClr val="000000"/>
                </a:solidFill>
                <a:latin typeface="Arial"/>
                <a:cs typeface="Arial"/>
              </a:rPr>
              <a:t>Natuurlijk mag er ‘s nachts gewerkt worden maar respecteer de nachtrust van je</a:t>
            </a:r>
            <a:r>
              <a:rPr lang="nl-NL" sz="2000" spc="-1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nl-NL" sz="2000" b="0" strike="noStrike" spc="-1">
              <a:solidFill>
                <a:srgbClr val="000000"/>
              </a:solidFill>
              <a:latin typeface="Arial"/>
              <a:cs typeface="Arial"/>
            </a:endParaRPr>
          </a:p>
          <a:p>
            <a:pPr marL="215900" indent="0">
              <a:lnSpc>
                <a:spcPct val="100000"/>
              </a:lnSpc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  <a:cs typeface="Arial"/>
              </a:rPr>
              <a:t>Collega’s en dorpsbewoners</a:t>
            </a:r>
          </a:p>
          <a:p>
            <a:pPr marL="215900"/>
            <a:r>
              <a:rPr lang="nl-NL" sz="2000" b="0" strike="noStrike" spc="-1">
                <a:solidFill>
                  <a:srgbClr val="000000"/>
                </a:solidFill>
                <a:latin typeface="Arial"/>
                <a:cs typeface="Arial"/>
              </a:rPr>
              <a:t>Op het tentenkamp staan voldoende containers dus laten we met </a:t>
            </a:r>
            <a:r>
              <a:rPr lang="nl-NL" sz="2000" b="0" strike="noStrike" spc="-1" err="1">
                <a:solidFill>
                  <a:srgbClr val="000000"/>
                </a:solidFill>
                <a:latin typeface="Arial"/>
                <a:cs typeface="Arial"/>
              </a:rPr>
              <a:t>zn</a:t>
            </a:r>
            <a:r>
              <a:rPr lang="nl-NL" sz="2000" b="0" strike="noStrike" spc="-1">
                <a:solidFill>
                  <a:srgbClr val="000000"/>
                </a:solidFill>
                <a:latin typeface="Arial"/>
                <a:cs typeface="Arial"/>
              </a:rPr>
              <a:t> allen het</a:t>
            </a:r>
            <a:r>
              <a:rPr lang="nl-NL" sz="2000" spc="-1">
                <a:solidFill>
                  <a:srgbClr val="000000"/>
                </a:solidFill>
                <a:latin typeface="Arial"/>
                <a:cs typeface="Arial"/>
              </a:rPr>
              <a:t> </a:t>
            </a:r>
            <a:endParaRPr lang="nl-NL" sz="2000" b="0" strike="noStrike" spc="-1">
              <a:solidFill>
                <a:srgbClr val="000000"/>
              </a:solidFill>
              <a:latin typeface="Arial"/>
              <a:cs typeface="Arial"/>
            </a:endParaRPr>
          </a:p>
          <a:p>
            <a:pPr marL="215900" indent="0">
              <a:lnSpc>
                <a:spcPct val="100000"/>
              </a:lnSpc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  <a:cs typeface="Arial"/>
              </a:rPr>
              <a:t>tentenkamp schoon houden</a:t>
            </a:r>
          </a:p>
          <a:p>
            <a:pPr marL="215900" indent="0">
              <a:lnSpc>
                <a:spcPct val="100000"/>
              </a:lnSpc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  <a:cs typeface="Arial"/>
              </a:rPr>
              <a:t>Let op het water goed op zwemmende kinderen en ander bootverkeer.</a:t>
            </a:r>
            <a:br>
              <a:rPr lang="nl-NL" sz="2000">
                <a:cs typeface="+mn-lt"/>
              </a:rPr>
            </a:br>
            <a:r>
              <a:rPr lang="nl-NL" sz="2000" b="0" strike="noStrike" spc="-1">
                <a:solidFill>
                  <a:srgbClr val="000000"/>
                </a:solidFill>
                <a:latin typeface="Arial"/>
                <a:cs typeface="Arial"/>
              </a:rPr>
              <a:t>Buiten de race om goed letten op je snelheid met name bij het passeren van </a:t>
            </a:r>
          </a:p>
          <a:p>
            <a:pPr marL="215900"/>
            <a:r>
              <a:rPr lang="nl-NL" sz="2000" b="0" strike="noStrike" spc="-1">
                <a:solidFill>
                  <a:srgbClr val="000000"/>
                </a:solidFill>
                <a:latin typeface="Arial"/>
                <a:cs typeface="Arial"/>
              </a:rPr>
              <a:t>de woonboten.</a:t>
            </a:r>
            <a:br>
              <a:rPr lang="nl-NL" sz="2000" spc="-1">
                <a:latin typeface="Arial"/>
                <a:cs typeface="Arial"/>
              </a:rPr>
            </a:br>
            <a:r>
              <a:rPr lang="nl-NL" sz="2000" spc="-1">
                <a:solidFill>
                  <a:srgbClr val="000000"/>
                </a:solidFill>
                <a:latin typeface="Arial"/>
                <a:cs typeface="Arial"/>
              </a:rPr>
              <a:t>NIET over de markt lopen rennen bij de hardloopwedstrijd / rondje Akkrum maar er is ruimte gemaakt achter de stands langs aan de linkerzijde (dus niet terras </a:t>
            </a:r>
            <a:r>
              <a:rPr lang="nl-NL" sz="2000" spc="-1" err="1">
                <a:solidFill>
                  <a:srgbClr val="000000"/>
                </a:solidFill>
                <a:latin typeface="Arial"/>
                <a:cs typeface="Arial"/>
              </a:rPr>
              <a:t>Goerres</a:t>
            </a:r>
            <a:r>
              <a:rPr lang="nl-NL" sz="2000" spc="-1">
                <a:solidFill>
                  <a:srgbClr val="000000"/>
                </a:solidFill>
                <a:latin typeface="Arial"/>
                <a:cs typeface="Arial"/>
              </a:rPr>
              <a:t>)</a:t>
            </a:r>
            <a:br>
              <a:rPr lang="nl-NL" sz="2000" spc="-1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nl-NL" sz="2000" spc="-1">
                <a:solidFill>
                  <a:srgbClr val="000000"/>
                </a:solidFill>
                <a:latin typeface="Arial"/>
                <a:cs typeface="Arial"/>
              </a:rPr>
              <a:t>Camping ligt in een woonwijk, denk om geluidsoverlast</a:t>
            </a:r>
            <a:endParaRPr lang="nl-NL" sz="2000" b="0" strike="noStrike" spc="-1">
              <a:solidFill>
                <a:srgbClr val="000000"/>
              </a:solidFill>
              <a:latin typeface="Arial"/>
              <a:cs typeface="Arial"/>
            </a:endParaRPr>
          </a:p>
          <a:p>
            <a:pPr marL="215900" indent="0">
              <a:lnSpc>
                <a:spcPct val="100000"/>
              </a:lnSpc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  <a:cs typeface="Arial"/>
              </a:rPr>
              <a:t>Het maken van een kampvuur is niet toegestaan</a:t>
            </a:r>
          </a:p>
          <a:p>
            <a:pPr marL="215900" indent="0">
              <a:lnSpc>
                <a:spcPct val="100000"/>
              </a:lnSpc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  <a:cs typeface="Arial"/>
              </a:rPr>
              <a:t>Na zonsondergang mag er niet meer gevaren worden</a:t>
            </a:r>
          </a:p>
          <a:p>
            <a:pPr marL="215900" indent="0">
              <a:lnSpc>
                <a:spcPct val="100000"/>
              </a:lnSpc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  <a:cs typeface="Arial"/>
              </a:rPr>
              <a:t>Nogmaals regels omtrent omwoners </a:t>
            </a:r>
            <a:r>
              <a:rPr lang="nl-NL" sz="2000" b="0" strike="noStrike" spc="-1" err="1">
                <a:solidFill>
                  <a:srgbClr val="000000"/>
                </a:solidFill>
                <a:latin typeface="Arial"/>
                <a:cs typeface="Arial"/>
              </a:rPr>
              <a:t>Weidlan</a:t>
            </a:r>
            <a:r>
              <a:rPr lang="nl-NL" sz="2000" b="0" strike="noStrike" spc="-1">
                <a:solidFill>
                  <a:srgbClr val="000000"/>
                </a:solidFill>
                <a:latin typeface="Arial"/>
                <a:cs typeface="Arial"/>
              </a:rPr>
              <a:t> benoemen.</a:t>
            </a:r>
          </a:p>
          <a:p>
            <a:pPr marL="216000" indent="0">
              <a:lnSpc>
                <a:spcPct val="100000"/>
              </a:lnSpc>
              <a:buNone/>
            </a:pP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684170E-B62D-4A05-852A-8B77DF6D03FE}" type="slidenum"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8BDCEEC-E782-47CD-BA80-1510696AFB99}" type="slidenum">
              <a:rPr lang="nl-NL" sz="1200" b="0" strike="noStrike" spc="-1">
                <a:solidFill>
                  <a:srgbClr val="000000"/>
                </a:solidFill>
                <a:latin typeface="Times New Roman"/>
              </a:rPr>
              <a:t>2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</a:rPr>
              <a:t>Uitleg open klasse.. Dit jaar 1 in de TOP en 1 in de V20, rest in de A.. Maar om de gelegenheid te geven hun titel te prolongeren dit jaar nog de vertrouwde klassen genaamd de open klasse.. It’s al in </a:t>
            </a:r>
            <a:r>
              <a:rPr lang="nl-NL" sz="2000" b="0" strike="noStrike" spc="-1" err="1">
                <a:solidFill>
                  <a:srgbClr val="000000"/>
                </a:solidFill>
                <a:latin typeface="Arial"/>
              </a:rPr>
              <a:t>the</a:t>
            </a:r>
            <a:r>
              <a:rPr lang="nl-NL" sz="2000" b="0" strike="noStrike" spc="-1">
                <a:solidFill>
                  <a:srgbClr val="000000"/>
                </a:solidFill>
                <a:latin typeface="Arial"/>
              </a:rPr>
              <a:t> name</a:t>
            </a:r>
          </a:p>
        </p:txBody>
      </p:sp>
      <p:sp>
        <p:nvSpPr>
          <p:cNvPr id="141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EF28BB6-F0A6-4B40-AFED-96E192D99391}" type="slidenum">
              <a:rPr lang="nl-NL" sz="12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</a:rPr>
              <a:t>Let op! In verband met de mogelijke harde wind zijn er 2 scenario’s.</a:t>
            </a:r>
            <a:br>
              <a:rPr sz="2000"/>
            </a:br>
            <a:r>
              <a:rPr lang="nl-NL" sz="2000" b="0" strike="noStrike" spc="-1">
                <a:solidFill>
                  <a:srgbClr val="000000"/>
                </a:solidFill>
                <a:latin typeface="Arial"/>
              </a:rPr>
              <a:t>Scenario A </a:t>
            </a:r>
            <a:r>
              <a:rPr lang="nl-NL" sz="2000" b="0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nl-NL" sz="2000" b="0" strike="noStrike" spc="-1">
                <a:solidFill>
                  <a:srgbClr val="000000"/>
                </a:solidFill>
                <a:latin typeface="Times New Roman"/>
              </a:rPr>
              <a:t> zoals altijd</a:t>
            </a:r>
            <a:br>
              <a:rPr sz="2000"/>
            </a:br>
            <a:r>
              <a:rPr lang="nl-NL" sz="2000" b="0" strike="noStrike" spc="-1">
                <a:solidFill>
                  <a:srgbClr val="000000"/>
                </a:solidFill>
                <a:latin typeface="Times New Roman"/>
              </a:rPr>
              <a:t>Scenario B </a:t>
            </a:r>
            <a:r>
              <a:rPr lang="nl-NL" sz="2000" b="0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nl-NL" sz="2000" b="0" strike="noStrike" spc="-1">
                <a:solidFill>
                  <a:srgbClr val="000000"/>
                </a:solidFill>
                <a:latin typeface="Times New Roman"/>
              </a:rPr>
              <a:t> volgt</a:t>
            </a: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Times New Roman"/>
              </a:rPr>
              <a:t>De organisatie op het water is herkenbaar doordat de mensen in deze boten fluorescerende hesjes dragen zowel </a:t>
            </a:r>
            <a:r>
              <a:rPr lang="nl-NL" sz="2000" b="0" strike="noStrike" spc="-1" err="1">
                <a:solidFill>
                  <a:srgbClr val="000000"/>
                </a:solidFill>
                <a:latin typeface="Times New Roman"/>
              </a:rPr>
              <a:t>endurance</a:t>
            </a:r>
            <a:r>
              <a:rPr lang="nl-NL" sz="2000" b="0" strike="noStrike" spc="-1">
                <a:solidFill>
                  <a:srgbClr val="000000"/>
                </a:solidFill>
                <a:latin typeface="Times New Roman"/>
              </a:rPr>
              <a:t> als rondje / sprint7k6</a:t>
            </a: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nl-NL" sz="2000" b="0" strike="noStrike" spc="-1">
                <a:solidFill>
                  <a:srgbClr val="000000"/>
                </a:solidFill>
                <a:latin typeface="Times New Roman"/>
              </a:rPr>
              <a:t>Snelheid:</a:t>
            </a:r>
            <a:br>
              <a:rPr sz="2000"/>
            </a:br>
            <a:r>
              <a:rPr lang="nl-NL" sz="2000" b="0" strike="noStrike" spc="-1">
                <a:solidFill>
                  <a:srgbClr val="000000"/>
                </a:solidFill>
                <a:latin typeface="Times New Roman"/>
              </a:rPr>
              <a:t>Op punten zonder of weinig zicht, rustig varen. Waar borden staan met 6km per uur, dit aanhouden.</a:t>
            </a:r>
            <a:br>
              <a:rPr sz="2000"/>
            </a:br>
            <a:r>
              <a:rPr lang="nl-NL" sz="2000" b="0" strike="noStrike" spc="-1">
                <a:solidFill>
                  <a:srgbClr val="000000"/>
                </a:solidFill>
                <a:latin typeface="Times New Roman"/>
              </a:rPr>
              <a:t>Voor de rest is er een ontheffing voor de maximum snelheid.</a:t>
            </a:r>
            <a:br>
              <a:rPr sz="2000"/>
            </a:b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C8FD343-BDF8-4B44-8475-BBD0D1B33561}" type="slidenum">
              <a:rPr lang="nl-NL" sz="12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Waar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politie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agenten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staan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is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langzaam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varen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verplicht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Bij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oversteek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PM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haaks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oversteken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altijd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letten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op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begeleidingsboot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br>
              <a:rPr sz="1200"/>
            </a:b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Let op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bij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PM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kanaal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, via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zwarte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gat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niet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binnendoor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bij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oude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Schouw,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dit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is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afgesloten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.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Door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Jirnsum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langzaam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varen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bij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bruggetje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op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weg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naar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Grou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Door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Grou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zeer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attent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wezen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op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ander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verkeer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,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oa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ook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uit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jachthavens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In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Grou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t.o.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het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Theehuis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,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ligt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begeleidingsboot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,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herkenbaar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aan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vlag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. Hier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omheen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varen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En dan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haaks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oversteken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op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pikmeer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dan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doorvaren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naar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Sitebuurster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EE.</a:t>
            </a:r>
            <a:br>
              <a:rPr sz="1200"/>
            </a:b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LET OP: Dit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staat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nog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niet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op google MAPS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en-US" sz="20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wel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 op 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EARTH!! Dan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lijkt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de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doorgang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dicht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!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Controleboot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ligt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bij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nieuwe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doorgang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en-US" sz="20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deze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controleboot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bepaald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evt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verkorte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 route.</a:t>
            </a:r>
            <a:br>
              <a:rPr sz="1200"/>
            </a:b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Let op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bij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doorgang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Goeingahuster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sleat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naar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modderige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bol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om </a:t>
            </a:r>
            <a:r>
              <a:rPr lang="en-US" sz="20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fiets</a:t>
            </a: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     </a:t>
            </a:r>
            <a:r>
              <a:rPr lang="en-US" sz="20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brug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pondje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!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Dan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weer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terug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naar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Akkrum,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buitenom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vervolgens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onder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Meineslootbrug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Akkrum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weer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verlaten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voor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1200" b="0" strike="noStrike" spc="-1" err="1">
                <a:solidFill>
                  <a:srgbClr val="000000"/>
                </a:solidFill>
                <a:latin typeface="+mn-lt"/>
                <a:ea typeface="+mn-ea"/>
              </a:rPr>
              <a:t>Zuidelijke</a:t>
            </a: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 route.</a:t>
            </a:r>
            <a:r>
              <a:rPr lang="nl-NL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​</a:t>
            </a:r>
            <a:r>
              <a:rPr lang="nl-NL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  </a:t>
            </a: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A6DD3FC-FB16-40DB-A9D4-AF8AB94C770E}" type="slidenum">
              <a:rPr lang="nl-NL" sz="12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Dan op driesprong richting Heerenveen, let op ondiepe stukken, dus blijf binnen reguliere vaarroute.​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Bij brug Akmarijp ligt begeleidingsboot want zicht is hier minimaal, dus langzaam varen!​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Daarna naar het keerpunt Joure, daar ligt ook een begeleidingsboot. Het heenvarende verkeer heeft voorrang </a:t>
            </a: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Op het terugvarende verkeer.</a:t>
            </a:r>
            <a:br>
              <a:rPr sz="2000"/>
            </a:br>
            <a:r>
              <a:rPr lang="en-US" sz="2000" b="0" strike="noStrike" spc="-1">
                <a:solidFill>
                  <a:srgbClr val="000000"/>
                </a:solidFill>
                <a:latin typeface="+mn-lt"/>
                <a:ea typeface="+mn-ea"/>
              </a:rPr>
              <a:t>DE GEHELE ROUTE STUURBOORDSWAL HOUDEN (gewoon rechts) Ook in de bochten, dus niet afsnijden.</a:t>
            </a: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Finish is onder de boog door.</a:t>
            </a: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nl-NL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8EC150B-BB9F-462B-A2F3-744449DF97D2}" type="slidenum">
              <a:rPr lang="nl-NL" sz="1200" b="0" strike="noStrike" spc="-1">
                <a:solidFill>
                  <a:srgbClr val="000000"/>
                </a:solidFill>
                <a:latin typeface="Times New Roman"/>
              </a:rPr>
              <a:t>7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8904C3F-05F4-4D9F-AFEF-64A2F02D3A93}" type="slidenum">
              <a:rPr lang="nl-NL" sz="1200" b="0" strike="noStrike" spc="-1">
                <a:solidFill>
                  <a:srgbClr val="000000"/>
                </a:solidFill>
                <a:latin typeface="Times New Roman"/>
              </a:rPr>
              <a:t>10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Na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een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uur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klinkt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toeter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ten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teken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dat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laatste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ronde is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ingegaan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. Op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dat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moment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komt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er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een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vlag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bij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de boog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te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hangen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ten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teken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dat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laatste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ronde is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ingegaan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. (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vlag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meenemen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naar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Palaver en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tonen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)</a:t>
            </a: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Na de race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volgt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nummer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1 van de race de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rubberboot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naar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de haven.</a:t>
            </a: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Inhalen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van de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rubberboot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is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verboden</a:t>
            </a: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Rubberboot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zorgt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er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voor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dat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boten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niet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alsnog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een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ronde </a:t>
            </a:r>
            <a:r>
              <a:rPr lang="en-US" sz="2000" b="0" strike="noStrike" spc="-1" err="1">
                <a:solidFill>
                  <a:srgbClr val="000000"/>
                </a:solidFill>
                <a:latin typeface="Arial"/>
              </a:rPr>
              <a:t>gaan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 varen.</a:t>
            </a: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 </a:t>
            </a: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lang="nl-NL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D3E6DD5-4C64-42E5-AAAC-972A2CC63AF1}" type="slidenum">
              <a:rPr lang="nl-NL" sz="12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F985906-FC45-4BB9-9BBF-0F7171758FB1}" type="slidenum">
              <a:rPr lang="nl-NL" sz="1200" b="0" strike="noStrike" spc="-1">
                <a:solidFill>
                  <a:srgbClr val="000000"/>
                </a:solidFill>
                <a:latin typeface="Times New Roman"/>
              </a:rPr>
              <a:t>12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772128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3633840" y="4347720"/>
            <a:ext cx="772128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7590240" y="269244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3633840" y="434772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7590240" y="434772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24861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44560" y="2692440"/>
            <a:ext cx="24861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8855640" y="2692440"/>
            <a:ext cx="24861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3633840" y="4347720"/>
            <a:ext cx="24861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6244560" y="4347720"/>
            <a:ext cx="24861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8855640" y="4347720"/>
            <a:ext cx="24861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72CC867-0FBF-490B-8EBC-B0283E649836}" type="slidenum">
              <a:t>‹nr.›</a:t>
            </a:fld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3633840" y="2692440"/>
            <a:ext cx="7721280" cy="316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5CE737D-9AAE-42A7-A7A8-4073AC06A694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7721280" cy="316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46C9C76-FE7F-437E-A7FE-B80C3266EC16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3767760" cy="316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7590240" y="2692440"/>
            <a:ext cx="3767760" cy="316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D8574CB-4DA1-42DF-A70E-F83FC9875460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9F1DCF0-9AA9-4D3D-9660-6DE4A5579AA9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3633840" y="793800"/>
            <a:ext cx="7721280" cy="7417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CECBF5B-5527-4451-9FE2-0D5566E75BBD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7590240" y="2692440"/>
            <a:ext cx="3767760" cy="316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3633840" y="434772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ECBF7BA-0016-484E-B5ED-8B2BCD28925F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633840" y="2692440"/>
            <a:ext cx="7721280" cy="316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3767760" cy="316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7590240" y="269244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7590240" y="434772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DE0AE97-913D-4930-8056-2A888B49C7C0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7590240" y="269244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3633840" y="4347720"/>
            <a:ext cx="772128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618B1BB-C1DB-4A62-8554-EC1D22CCD7F0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772128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3633840" y="4347720"/>
            <a:ext cx="772128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FF14C32-12FE-46C9-B09B-F33D43145B2F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7590240" y="269244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3633840" y="434772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7590240" y="434772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BE85F72-3E9C-4E63-8BAE-C3A4487D34AE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24861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6244560" y="2692440"/>
            <a:ext cx="24861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8855640" y="2692440"/>
            <a:ext cx="24861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3633840" y="4347720"/>
            <a:ext cx="24861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6244560" y="4347720"/>
            <a:ext cx="24861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8855640" y="4347720"/>
            <a:ext cx="24861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882D07F-85C5-48E0-B0DA-4092C7DB5937}" type="slidenum">
              <a:t>‹nr.›</a:t>
            </a:fld>
            <a:endParaRPr/>
          </a:p>
        </p:txBody>
      </p:sp>
      <p:sp>
        <p:nvSpPr>
          <p:cNvPr id="10" name="PlaceHolder 9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7721280" cy="316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3767760" cy="316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7590240" y="2692440"/>
            <a:ext cx="3767760" cy="316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633840" y="793800"/>
            <a:ext cx="7721280" cy="7417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7590240" y="2692440"/>
            <a:ext cx="3767760" cy="316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3633840" y="434772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3767760" cy="3168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7590240" y="269244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7590240" y="434772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633840" y="269244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7590240" y="2692440"/>
            <a:ext cx="376776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3633840" y="4347720"/>
            <a:ext cx="7721280" cy="151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6"/>
          <p:cNvPicPr/>
          <p:nvPr/>
        </p:nvPicPr>
        <p:blipFill>
          <a:blip r:embed="rId15"/>
          <a:stretch/>
        </p:blipFill>
        <p:spPr>
          <a:xfrm>
            <a:off x="0" y="0"/>
            <a:ext cx="12201840" cy="68698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nl-NL" sz="1800" b="0" strike="noStrike" spc="-1">
                <a:solidFill>
                  <a:srgbClr val="000000"/>
                </a:solidFill>
                <a:latin typeface="Arial"/>
              </a:rPr>
              <a:t>Klik om de opmaak van de titeltekst te bewerken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800" b="0" strike="noStrike" spc="-1">
                <a:solidFill>
                  <a:srgbClr val="000000"/>
                </a:solidFill>
                <a:latin typeface="Arial"/>
              </a:rPr>
              <a:t>Klik om de opmaak van de overzichtstekst te bewerken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</a:rPr>
              <a:t>Tweede overzichtsniveau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1800" b="0" strike="noStrike" spc="-1">
                <a:solidFill>
                  <a:srgbClr val="000000"/>
                </a:solidFill>
                <a:latin typeface="Arial"/>
              </a:rPr>
              <a:t>Derde overzichtsniveau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nl-NL" sz="1800" b="0" strike="noStrike" spc="-1">
                <a:solidFill>
                  <a:srgbClr val="000000"/>
                </a:solidFill>
                <a:latin typeface="Arial"/>
              </a:rPr>
              <a:t>Vierde overzichtsniveau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</a:rPr>
              <a:t>Vijfde overzichtsniveau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</a:rPr>
              <a:t>Zesde overzichtsniveau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</a:rPr>
              <a:t>Zevende overzichtsniveau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fbeelding 6"/>
          <p:cNvPicPr/>
          <p:nvPr/>
        </p:nvPicPr>
        <p:blipFill>
          <a:blip r:embed="rId14"/>
          <a:stretch/>
        </p:blipFill>
        <p:spPr>
          <a:xfrm>
            <a:off x="0" y="0"/>
            <a:ext cx="12201840" cy="6869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599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Klik om stijl te bewerken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3633840" y="2692440"/>
            <a:ext cx="7721280" cy="3168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Tekststijl van het model bewerken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Arial"/>
              </a:rPr>
              <a:t>Tweede niveau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400" b="0" strike="noStrike" spc="-1">
                <a:solidFill>
                  <a:srgbClr val="000000"/>
                </a:solidFill>
                <a:latin typeface="Arial"/>
              </a:rPr>
              <a:t>Derde niveau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</a:rPr>
              <a:t>Vierde niveau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000" b="0" strike="noStrike" spc="-1">
                <a:solidFill>
                  <a:srgbClr val="000000"/>
                </a:solidFill>
                <a:latin typeface="Arial"/>
              </a:rPr>
              <a:t>Vijfde niveau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dt" idx="1"/>
          </p:nvPr>
        </p:nvSpPr>
        <p:spPr>
          <a:xfrm>
            <a:off x="74160" y="620748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nl-NL" sz="1200" b="0" strike="noStrike" spc="-1">
                <a:solidFill>
                  <a:srgbClr val="0070C0"/>
                </a:solidFill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nl-NL" sz="1200" b="0" strike="noStrike" spc="-1">
                <a:solidFill>
                  <a:srgbClr val="0070C0"/>
                </a:solidFill>
                <a:latin typeface="Arial"/>
              </a:rPr>
              <a:t>&lt;datum/tijd&gt;</a:t>
            </a:r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sldNum" idx="2"/>
          </p:nvPr>
        </p:nvSpPr>
        <p:spPr>
          <a:xfrm>
            <a:off x="11355480" y="6225840"/>
            <a:ext cx="6894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nl-NL" sz="1200" b="0" strike="noStrike" spc="-1">
                <a:solidFill>
                  <a:srgbClr val="00B050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1093A66-6426-4E67-8912-2F588713620E}" type="slidenum">
              <a:rPr lang="nl-NL" sz="1200" b="0" strike="noStrike" spc="-1">
                <a:solidFill>
                  <a:srgbClr val="00B050"/>
                </a:solidFill>
                <a:latin typeface="Arial"/>
              </a:rPr>
              <a:t>‹nr.›</a:t>
            </a:fld>
            <a:endParaRPr lang="nl-NL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Afbeelding 4"/>
          <p:cNvPicPr/>
          <p:nvPr/>
        </p:nvPicPr>
        <p:blipFill rotWithShape="1">
          <a:blip r:embed="rId4"/>
          <a:srcRect l="210" r="-210" b="-94"/>
          <a:stretch/>
        </p:blipFill>
        <p:spPr>
          <a:xfrm>
            <a:off x="6403" y="0"/>
            <a:ext cx="12185652" cy="6864052"/>
          </a:xfrm>
          <a:prstGeom prst="rect">
            <a:avLst/>
          </a:prstGeom>
          <a:ln w="0">
            <a:noFill/>
          </a:ln>
        </p:spPr>
      </p:pic>
      <p:sp>
        <p:nvSpPr>
          <p:cNvPr id="87" name="Tekstvak 6"/>
          <p:cNvSpPr/>
          <p:nvPr/>
        </p:nvSpPr>
        <p:spPr>
          <a:xfrm>
            <a:off x="2011414" y="1638049"/>
            <a:ext cx="8334720" cy="6463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l-NL" sz="3600" b="0" strike="noStrike" spc="-1">
                <a:solidFill>
                  <a:srgbClr val="FFFFFF"/>
                </a:solidFill>
                <a:latin typeface="Arial Black"/>
              </a:rPr>
              <a:t>Palaver NK Zonnebootrace </a:t>
            </a:r>
            <a:r>
              <a:rPr lang="nl-NL" sz="3600" spc="-1">
                <a:solidFill>
                  <a:srgbClr val="FFFFFF"/>
                </a:solidFill>
                <a:latin typeface="Arial Black"/>
              </a:rPr>
              <a:t>2024</a:t>
            </a:r>
            <a:endParaRPr lang="nl-NL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/>
          </p:nvPr>
        </p:nvSpPr>
        <p:spPr>
          <a:xfrm>
            <a:off x="507012" y="2044302"/>
            <a:ext cx="11075831" cy="417560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5500"/>
          </a:bodyPr>
          <a:lstStyle/>
          <a:p>
            <a:pPr marL="214630" indent="-21463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Massastart </a:t>
            </a:r>
            <a:r>
              <a:rPr lang="nl-NL" sz="3200" spc="-1">
                <a:solidFill>
                  <a:srgbClr val="000000"/>
                </a:solidFill>
                <a:latin typeface="Arial"/>
              </a:rPr>
              <a:t>hardloopwedstrijd d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.m.v. startschot om </a:t>
            </a:r>
            <a:r>
              <a:rPr lang="nl-NL" sz="3200" spc="-1">
                <a:solidFill>
                  <a:srgbClr val="000000"/>
                </a:solidFill>
                <a:latin typeface="Arial"/>
              </a:rPr>
              <a:t>13:30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 uur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marL="214630" indent="-21463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spc="-1" err="1">
                <a:solidFill>
                  <a:srgbClr val="000000"/>
                </a:solidFill>
                <a:latin typeface="Arial"/>
              </a:rPr>
              <a:t>Zwemwedstrijd</a:t>
            </a:r>
            <a:r>
              <a:rPr lang="en-US" sz="3200" spc="-1">
                <a:solidFill>
                  <a:srgbClr val="000000"/>
                </a:solidFill>
                <a:latin typeface="Arial"/>
              </a:rPr>
              <a:t> over de Kolk</a:t>
            </a:r>
          </a:p>
          <a:p>
            <a:pPr marL="214630" indent="-21463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Boten liggen met de achterkant naar de wal en worden afgetikt, startposities worden bekend gemaakt.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marL="214630" indent="-21463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1 uur totale racetijd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marL="214630" indent="-21463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Winnaar: meeste rondjes + tijd laatste ronde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marL="214630" indent="-21463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Parcours afgesloten tot </a:t>
            </a:r>
            <a:r>
              <a:rPr lang="nl-NL" sz="3200" spc="-1">
                <a:solidFill>
                  <a:srgbClr val="000000"/>
                </a:solidFill>
                <a:latin typeface="Arial"/>
              </a:rPr>
              <a:t>14:45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 (</a:t>
            </a:r>
            <a:r>
              <a:rPr lang="nl-NL" sz="3200" b="1" strike="noStrike" spc="-1">
                <a:solidFill>
                  <a:srgbClr val="000000"/>
                </a:solidFill>
                <a:latin typeface="Arial"/>
              </a:rPr>
              <a:t>blijf alert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)</a:t>
            </a: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</a:pP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title"/>
          </p:nvPr>
        </p:nvSpPr>
        <p:spPr>
          <a:xfrm>
            <a:off x="3633840" y="189455"/>
            <a:ext cx="7721280" cy="1323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r>
              <a:rPr lang="nl-NL" sz="3200" spc="-1">
                <a:solidFill>
                  <a:srgbClr val="0072B7"/>
                </a:solidFill>
                <a:latin typeface="Arial Black"/>
              </a:rPr>
              <a:t>Tijdschema Hardloopwedstrijd</a:t>
            </a: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 en Rondje Akkrum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57FEA64-C9CD-40D5-8548-9BA567EF4F48}" type="slidenum">
              <a:t>10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97404B5-E6E8-47F2-87A3-6922F2C3B37E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519978" y="136903"/>
            <a:ext cx="7721280" cy="1226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Startprocedure zaterdag </a:t>
            </a:r>
            <a:r>
              <a:rPr lang="nl-NL" sz="3200" spc="-1">
                <a:solidFill>
                  <a:srgbClr val="0072B7"/>
                </a:solidFill>
                <a:latin typeface="Arial Black"/>
              </a:rPr>
              <a:t>11 </a:t>
            </a: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mei</a:t>
            </a:r>
            <a:br>
              <a:rPr lang="nl-NL" sz="3200" spc="-1">
                <a:solidFill>
                  <a:srgbClr val="0072B7"/>
                </a:solidFill>
                <a:latin typeface="Arial Black"/>
              </a:rPr>
            </a:br>
            <a:r>
              <a:rPr lang="nl-NL" sz="3200" spc="-1">
                <a:solidFill>
                  <a:srgbClr val="0072B7"/>
                </a:solidFill>
                <a:latin typeface="Arial Black"/>
              </a:rPr>
              <a:t>Let op: Starttijd 13:30 uur.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4461" y="1956717"/>
            <a:ext cx="11049555" cy="3629416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79500" lnSpcReduction="20000"/>
          </a:bodyPr>
          <a:lstStyle/>
          <a:p>
            <a:pPr marL="193040" indent="-1930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spc="-1">
                <a:solidFill>
                  <a:srgbClr val="000000"/>
                </a:solidFill>
                <a:latin typeface="Arial"/>
              </a:rPr>
              <a:t>12.45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 Alle boten</a:t>
            </a:r>
            <a:r>
              <a:rPr lang="nl-NL" sz="3200" spc="-1">
                <a:solidFill>
                  <a:srgbClr val="000000"/>
                </a:solidFill>
                <a:latin typeface="Arial"/>
              </a:rPr>
              <a:t> 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klaar in de haven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marL="193040" indent="-1930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spc="-1">
                <a:solidFill>
                  <a:srgbClr val="000000"/>
                </a:solidFill>
                <a:latin typeface="Arial"/>
              </a:rPr>
              <a:t>13.00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nl-NL" sz="3200" spc="-1">
                <a:solidFill>
                  <a:srgbClr val="000000"/>
                </a:solidFill>
                <a:latin typeface="Arial"/>
              </a:rPr>
              <a:t>Vertrek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 naar de start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</a:t>
            </a:r>
            <a:r>
              <a:rPr lang="en-US" sz="3200" spc="-1">
                <a:solidFill>
                  <a:srgbClr val="000000"/>
                </a:solidFill>
                <a:latin typeface="Arial"/>
              </a:rPr>
              <a:t> op eigen </a:t>
            </a:r>
            <a:r>
              <a:rPr lang="en-US" sz="3200" spc="-1" err="1">
                <a:solidFill>
                  <a:srgbClr val="000000"/>
                </a:solidFill>
                <a:latin typeface="Arial"/>
              </a:rPr>
              <a:t>gelegenheid</a:t>
            </a:r>
            <a:r>
              <a:rPr lang="nl-NL" sz="3200" spc="-1">
                <a:solidFill>
                  <a:srgbClr val="000000"/>
                </a:solidFill>
                <a:latin typeface="Arial"/>
              </a:rPr>
              <a:t>. </a:t>
            </a:r>
          </a:p>
          <a:p>
            <a:pPr marL="193040" indent="-19304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spc="-1" err="1">
                <a:solidFill>
                  <a:srgbClr val="000000"/>
                </a:solidFill>
                <a:latin typeface="Arial"/>
              </a:rPr>
              <a:t>Indeling</a:t>
            </a:r>
            <a:r>
              <a:rPr lang="en-US" sz="3200" spc="-1">
                <a:solidFill>
                  <a:srgbClr val="000000"/>
                </a:solidFill>
                <a:latin typeface="Arial"/>
              </a:rPr>
              <a:t> </a:t>
            </a:r>
            <a:r>
              <a:rPr lang="en-US" sz="3200" spc="-1" err="1">
                <a:solidFill>
                  <a:srgbClr val="000000"/>
                </a:solidFill>
                <a:latin typeface="Arial"/>
              </a:rPr>
              <a:t>startplekken</a:t>
            </a:r>
            <a:r>
              <a:rPr lang="en-US" sz="3200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spc="-1" err="1">
                <a:solidFill>
                  <a:srgbClr val="000000"/>
                </a:solidFill>
                <a:latin typeface="Arial"/>
              </a:rPr>
              <a:t>volgens</a:t>
            </a:r>
            <a:r>
              <a:rPr lang="en-US" sz="3200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spc="-1" err="1">
                <a:solidFill>
                  <a:srgbClr val="000000"/>
                </a:solidFill>
                <a:latin typeface="Arial"/>
              </a:rPr>
              <a:t>aanwijzing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marL="193040" indent="-1930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3200" spc="-1">
                <a:solidFill>
                  <a:srgbClr val="000000"/>
                </a:solidFill>
                <a:latin typeface="Arial"/>
              </a:rPr>
              <a:t>13.15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 Hardlopers aanwezig bij Start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 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marL="193040" indent="-193040"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3200" spc="-1">
                <a:solidFill>
                  <a:srgbClr val="000000"/>
                </a:solidFill>
                <a:latin typeface="Arial"/>
              </a:rPr>
              <a:t>13.30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 Start </a:t>
            </a:r>
            <a:r>
              <a:rPr lang="nl-NL" sz="3200" spc="-1">
                <a:solidFill>
                  <a:srgbClr val="000000"/>
                </a:solidFill>
                <a:latin typeface="Arial"/>
              </a:rPr>
              <a:t>hardloop / zwemwedstrijd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marL="193040" indent="-1930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3200" spc="-1">
                <a:solidFill>
                  <a:srgbClr val="000000"/>
                </a:solidFill>
                <a:latin typeface="Arial"/>
              </a:rPr>
              <a:t>14.30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 Einde race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marL="193040" indent="-193040"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en-US" sz="3200" spc="-1">
                <a:solidFill>
                  <a:srgbClr val="000000"/>
                </a:solidFill>
                <a:latin typeface="Arial"/>
              </a:rPr>
              <a:t>Winnaar: </a:t>
            </a:r>
            <a:r>
              <a:rPr lang="en-US" sz="3200" spc="-1" err="1">
                <a:solidFill>
                  <a:srgbClr val="000000"/>
                </a:solidFill>
                <a:latin typeface="Arial"/>
              </a:rPr>
              <a:t>Meeste</a:t>
            </a:r>
            <a:r>
              <a:rPr lang="en-US" sz="3200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spc="-1" err="1">
                <a:solidFill>
                  <a:srgbClr val="000000"/>
                </a:solidFill>
                <a:latin typeface="Arial"/>
              </a:rPr>
              <a:t>rondjes</a:t>
            </a:r>
            <a:r>
              <a:rPr lang="en-US" sz="3200" spc="-1">
                <a:solidFill>
                  <a:srgbClr val="000000"/>
                </a:solidFill>
                <a:latin typeface="Arial"/>
              </a:rPr>
              <a:t> + de </a:t>
            </a:r>
            <a:r>
              <a:rPr lang="en-US" sz="3200" spc="-1" err="1">
                <a:solidFill>
                  <a:srgbClr val="000000"/>
                </a:solidFill>
                <a:latin typeface="Arial"/>
              </a:rPr>
              <a:t>tijd</a:t>
            </a:r>
            <a:r>
              <a:rPr lang="en-US" sz="3200" spc="-1">
                <a:solidFill>
                  <a:srgbClr val="000000"/>
                </a:solidFill>
                <a:latin typeface="Arial"/>
              </a:rPr>
              <a:t> van de </a:t>
            </a:r>
            <a:r>
              <a:rPr lang="en-US" sz="3200" spc="-1" err="1">
                <a:solidFill>
                  <a:srgbClr val="000000"/>
                </a:solidFill>
                <a:latin typeface="Arial"/>
              </a:rPr>
              <a:t>laatste</a:t>
            </a:r>
            <a:r>
              <a:rPr lang="en-US" sz="3200" spc="-1">
                <a:solidFill>
                  <a:srgbClr val="000000"/>
                </a:solidFill>
                <a:latin typeface="Arial"/>
              </a:rPr>
              <a:t> ronde</a:t>
            </a:r>
          </a:p>
          <a:p>
            <a:pPr marL="193040" indent="-193040"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Gefinishte boten</a:t>
            </a:r>
            <a:r>
              <a:rPr lang="nl-NL" sz="3200" spc="-1">
                <a:solidFill>
                  <a:srgbClr val="000000"/>
                </a:solidFill>
                <a:latin typeface="Arial"/>
              </a:rPr>
              <a:t> 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varen </a:t>
            </a:r>
            <a:r>
              <a:rPr lang="nl-NL" sz="3200" spc="-1">
                <a:solidFill>
                  <a:srgbClr val="000000"/>
                </a:solidFill>
                <a:latin typeface="Arial"/>
              </a:rPr>
              <a:t>op eigen gelegenheid naar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 de haven.</a:t>
            </a:r>
          </a:p>
          <a:p>
            <a:pPr marL="650240" lvl="1" indent="-193040">
              <a:spcBef>
                <a:spcPts val="1001"/>
              </a:spcBef>
              <a:buClr>
                <a:srgbClr val="000000"/>
              </a:buClr>
              <a:buFont typeface="Courier New"/>
              <a:buChar char="o"/>
              <a:tabLst>
                <a:tab pos="0" algn="l"/>
              </a:tabLst>
            </a:pPr>
            <a:r>
              <a:rPr lang="nl-NL" sz="2800" spc="-1">
                <a:solidFill>
                  <a:srgbClr val="000000"/>
                </a:solidFill>
                <a:latin typeface="Arial"/>
              </a:rPr>
              <a:t>Let op: Wedstrijdboten in parcours!</a:t>
            </a: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  <a:tabLst>
                <a:tab pos="0" algn="l"/>
              </a:tabLst>
            </a:pPr>
            <a:endParaRPr lang="nl-NL" sz="32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F2AF56F-13B9-480F-9BC3-2249CA275684}" type="slidenum">
              <a:rPr/>
              <a:t>11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989C809-CA7D-4A63-9AA6-E63B338E878E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kaart, Luchtfotografie, lucht, Vogelperspectief&#10;&#10;Automatisch gegenereerde beschrijving">
            <a:extLst>
              <a:ext uri="{FF2B5EF4-FFF2-40B4-BE49-F238E27FC236}">
                <a16:creationId xmlns:a16="http://schemas.microsoft.com/office/drawing/2014/main" id="{022BF9D3-7253-6D33-1B0D-13972643B464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7257046" y="778486"/>
            <a:ext cx="4106580" cy="5631725"/>
          </a:xfrm>
        </p:spPr>
      </p:pic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3397002" y="114177"/>
            <a:ext cx="7721280" cy="631895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r>
              <a:rPr lang="nl-NL" sz="3200" spc="-1">
                <a:solidFill>
                  <a:srgbClr val="0072B7"/>
                </a:solidFill>
                <a:latin typeface="Arial Black"/>
              </a:rPr>
              <a:t>Hardloopwedstrijd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D7567C2-5D9D-4BA6-B9D3-F1AD5F4F4B49}" type="slidenum">
              <a:t>12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0D7A87E-05C2-4BB1-B686-5F6AF803A9C4}" type="datetime1">
              <a:rPr lang="nl-NL"/>
              <a:t>10-5-2024</a:t>
            </a:fld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86579D8-D97E-D977-AA82-9A9FCEA4AA0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078047" y="1711074"/>
            <a:ext cx="5254476" cy="17855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Aangepaste route met keerpunt</a:t>
            </a:r>
            <a:endParaRPr lang="nl-NL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Ca. 800 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Heen via tunnelbak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Terug via voetpad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/>
              <a:t>Start zwemmer d.m.v. aantikken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3459215" y="508050"/>
            <a:ext cx="7721280" cy="59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nl-NL" sz="3200" spc="-1">
                <a:solidFill>
                  <a:srgbClr val="0072B7"/>
                </a:solidFill>
                <a:latin typeface="Arial Black"/>
              </a:rPr>
              <a:t>Zwemwedstrijd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36C421-9F24-4E1B-8686-B06FF1173276}" type="slidenum">
              <a:t>13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45EBAFF-5909-4189-A801-63A5B9DEF5C8}" type="datetime1">
              <a:rPr lang="nl-NL"/>
              <a:t>10-5-2024</a:t>
            </a:fld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AF86D7E-C520-743D-FADA-A862D5CE3C2E}"/>
              </a:ext>
            </a:extLst>
          </p:cNvPr>
          <p:cNvSpPr txBox="1"/>
          <p:nvPr/>
        </p:nvSpPr>
        <p:spPr>
          <a:xfrm>
            <a:off x="1008062" y="1833562"/>
            <a:ext cx="1082675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400"/>
              <a:t>Start zwemwedstrijd d.m.v. aantikken door loper</a:t>
            </a:r>
          </a:p>
          <a:p>
            <a:pPr marL="285750" indent="-285750">
              <a:buFont typeface="Arial"/>
              <a:buChar char="•"/>
            </a:pPr>
            <a:r>
              <a:rPr lang="nl-NL" sz="2400"/>
              <a:t>Start: Zittend vanaf de kant of vanuit het water</a:t>
            </a:r>
          </a:p>
          <a:p>
            <a:pPr marL="742950" lvl="1" indent="-285750">
              <a:buFont typeface="Courier New"/>
              <a:buChar char="o"/>
            </a:pPr>
            <a:r>
              <a:rPr lang="nl-NL" sz="2400"/>
              <a:t>Springen en/of duiken niet toegestaan</a:t>
            </a:r>
          </a:p>
          <a:p>
            <a:pPr marL="285750" indent="-285750">
              <a:buFont typeface="Arial"/>
              <a:buChar char="•"/>
            </a:pPr>
            <a:r>
              <a:rPr lang="nl-NL" sz="2400"/>
              <a:t>Uit het water </a:t>
            </a:r>
            <a:r>
              <a:rPr lang="nl-NL" sz="2400" err="1"/>
              <a:t>d.m.v</a:t>
            </a:r>
            <a:r>
              <a:rPr lang="nl-NL" sz="2400"/>
              <a:t> trappen</a:t>
            </a:r>
          </a:p>
          <a:p>
            <a:pPr marL="285750" indent="-285750">
              <a:buFont typeface="Arial"/>
              <a:buChar char="•"/>
            </a:pPr>
            <a:r>
              <a:rPr lang="nl-NL" sz="2400"/>
              <a:t>Aantikken boot is start vaarwedstrijd</a:t>
            </a:r>
          </a:p>
          <a:p>
            <a:pPr marL="285750" indent="-285750">
              <a:buFont typeface="Arial"/>
              <a:buChar char="•"/>
            </a:pPr>
            <a:endParaRPr lang="nl-NL" sz="2400"/>
          </a:p>
          <a:p>
            <a:pPr marL="285750" indent="-285750">
              <a:buFont typeface="Arial"/>
              <a:buChar char="•"/>
            </a:pPr>
            <a:r>
              <a:rPr lang="nl-NL" sz="2400"/>
              <a:t>Let op: Waterschoenen voor de zwemmers verplicht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1044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Startvolgorde zaterdag </a:t>
            </a:r>
            <a:r>
              <a:rPr lang="nl-NL" sz="3200" spc="-1">
                <a:solidFill>
                  <a:srgbClr val="0072B7"/>
                </a:solidFill>
                <a:latin typeface="Arial Black"/>
              </a:rPr>
              <a:t>11</a:t>
            </a: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 mei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Tijdelijke aanduiding voor inhoud 7"/>
          <p:cNvPicPr/>
          <p:nvPr/>
        </p:nvPicPr>
        <p:blipFill>
          <a:blip r:embed="rId3"/>
          <a:stretch/>
        </p:blipFill>
        <p:spPr>
          <a:xfrm>
            <a:off x="3724920" y="1954080"/>
            <a:ext cx="6554520" cy="39067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2FE180A-D12E-4D78-91FA-030BFBAD782F}" type="slidenum">
              <a:t>14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8818DB9-0A9F-4F52-888F-ED72A1123574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765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Route Rondje Akkrum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598EC54-1935-445C-9D79-2691F2EB9BB4}" type="slidenum">
              <a:rPr/>
              <a:t>15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98A1CF1-77A5-4DB1-AB4C-BB03CCA6AF4D}" type="datetime1">
              <a:rPr lang="nl-NL"/>
              <a:t>10-5-2024</a:t>
            </a:fld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5D6E2B7C-9219-4F9D-75B9-21C6AA93D2A8}"/>
              </a:ext>
            </a:extLst>
          </p:cNvPr>
          <p:cNvGrpSpPr/>
          <p:nvPr/>
        </p:nvGrpSpPr>
        <p:grpSpPr>
          <a:xfrm>
            <a:off x="5200216" y="1630353"/>
            <a:ext cx="6499964" cy="4781881"/>
            <a:chOff x="1699491" y="480291"/>
            <a:chExt cx="8772549" cy="6130389"/>
          </a:xfrm>
        </p:grpSpPr>
        <p:pic>
          <p:nvPicPr>
            <p:cNvPr id="7" name="Tijdelijke aanduiding voor inhoud 10">
              <a:extLst>
                <a:ext uri="{FF2B5EF4-FFF2-40B4-BE49-F238E27FC236}">
                  <a16:creationId xmlns:a16="http://schemas.microsoft.com/office/drawing/2014/main" id="{CF3A2AE0-56F6-3CB1-C3A1-57B81697A8D5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1699491" y="480291"/>
              <a:ext cx="8772549" cy="613038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C2E3EB84-3EAA-5792-78A5-8AFE2F6F4664}"/>
                </a:ext>
              </a:extLst>
            </p:cNvPr>
            <p:cNvSpPr/>
            <p:nvPr/>
          </p:nvSpPr>
          <p:spPr>
            <a:xfrm>
              <a:off x="3247661" y="2407842"/>
              <a:ext cx="147781" cy="14359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0B9863FA-079F-23FC-D0AB-EB73859C1DAC}"/>
                </a:ext>
              </a:extLst>
            </p:cNvPr>
            <p:cNvSpPr/>
            <p:nvPr/>
          </p:nvSpPr>
          <p:spPr>
            <a:xfrm>
              <a:off x="8854134" y="3971007"/>
              <a:ext cx="147781" cy="14359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9BA4273F-4DA3-3E1A-617D-6CA48EF0DA00}"/>
                </a:ext>
              </a:extLst>
            </p:cNvPr>
            <p:cNvSpPr/>
            <p:nvPr/>
          </p:nvSpPr>
          <p:spPr>
            <a:xfrm>
              <a:off x="8355370" y="3827410"/>
              <a:ext cx="147781" cy="14359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E71DF7B6-E55F-E3F1-4BB7-756277032B06}"/>
                </a:ext>
              </a:extLst>
            </p:cNvPr>
            <p:cNvCxnSpPr/>
            <p:nvPr/>
          </p:nvCxnSpPr>
          <p:spPr>
            <a:xfrm flipH="1">
              <a:off x="4100945" y="2863273"/>
              <a:ext cx="277091" cy="203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D9859975-6B65-0C00-C8D8-DE9F0D95ABA4}"/>
                </a:ext>
              </a:extLst>
            </p:cNvPr>
            <p:cNvCxnSpPr/>
            <p:nvPr/>
          </p:nvCxnSpPr>
          <p:spPr>
            <a:xfrm flipH="1">
              <a:off x="4481889" y="3598334"/>
              <a:ext cx="277091" cy="203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86A1081A-22C2-DB2F-F059-D51993DA78EB}"/>
                </a:ext>
              </a:extLst>
            </p:cNvPr>
            <p:cNvSpPr txBox="1"/>
            <p:nvPr/>
          </p:nvSpPr>
          <p:spPr>
            <a:xfrm>
              <a:off x="3383926" y="2177139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/>
                <a:t>A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692FECEF-FFAE-0954-AE3D-9E3A60B2C779}"/>
                </a:ext>
              </a:extLst>
            </p:cNvPr>
            <p:cNvSpPr txBox="1"/>
            <p:nvPr/>
          </p:nvSpPr>
          <p:spPr>
            <a:xfrm>
              <a:off x="8854134" y="3619903"/>
              <a:ext cx="324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/>
                <a:t>B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E489B7F-27E2-8521-4F07-8FB7C13FDF8B}"/>
                </a:ext>
              </a:extLst>
            </p:cNvPr>
            <p:cNvSpPr txBox="1"/>
            <p:nvPr/>
          </p:nvSpPr>
          <p:spPr>
            <a:xfrm>
              <a:off x="8114939" y="3582451"/>
              <a:ext cx="324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/>
                <a:t>C</a:t>
              </a:r>
            </a:p>
          </p:txBody>
        </p:sp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5545DDFF-3139-A686-0065-A4E4FC7CB4D3}"/>
              </a:ext>
            </a:extLst>
          </p:cNvPr>
          <p:cNvSpPr txBox="1"/>
          <p:nvPr/>
        </p:nvSpPr>
        <p:spPr>
          <a:xfrm>
            <a:off x="432079" y="1705246"/>
            <a:ext cx="460584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b="1" dirty="0"/>
              <a:t>Bijzonderheden: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Na de start: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2 scheepslengtes vooruit alvorens te wenden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Boeien A, B bakboord ronden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Boei C stuurboord ronden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Inhaalverbod is vervallen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nl-NL" sz="2000" dirty="0"/>
              <a:t>Safety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Gedeelte snelheidsbeperking is verkort, tussen de snelheidsborden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Snelheid 6 km/h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E4E8E-7852-7469-85C1-E2C63B873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340" y="222300"/>
            <a:ext cx="7721280" cy="1599840"/>
          </a:xfrm>
        </p:spPr>
        <p:txBody>
          <a:bodyPr/>
          <a:lstStyle/>
          <a:p>
            <a:r>
              <a:rPr lang="nl-NL"/>
              <a:t>Bij Noodsituaties: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4B41AD-3C17-6C93-ACCB-45198160E79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49339" y="1714550"/>
            <a:ext cx="7721280" cy="3909652"/>
          </a:xfrm>
        </p:spPr>
        <p:txBody>
          <a:bodyPr/>
          <a:lstStyle/>
          <a:p>
            <a:endParaRPr lang="nl-NL" sz="2400"/>
          </a:p>
          <a:p>
            <a:pPr marL="342900" indent="-342900">
              <a:buFont typeface="Arial"/>
              <a:buChar char="•"/>
            </a:pPr>
            <a:r>
              <a:rPr lang="nl-NL" sz="2400"/>
              <a:t>Rode vlag op alle begeleidingsboten: Noodsituatie!</a:t>
            </a:r>
          </a:p>
          <a:p>
            <a:pPr marL="342900" indent="-342900">
              <a:buFont typeface="Arial"/>
              <a:buChar char="•"/>
            </a:pPr>
            <a:r>
              <a:rPr lang="nl-NL" sz="2400"/>
              <a:t>==&gt; Direct stoppen, </a:t>
            </a:r>
          </a:p>
          <a:p>
            <a:pPr marL="342900" indent="-342900">
              <a:buFont typeface="Arial"/>
              <a:buChar char="•"/>
            </a:pPr>
            <a:r>
              <a:rPr lang="nl-NL" sz="2400"/>
              <a:t>Dichtstbijzijnde veilige wal opzoeken. </a:t>
            </a:r>
          </a:p>
          <a:p>
            <a:pPr marL="342900" indent="-342900">
              <a:buFont typeface="Arial"/>
              <a:buChar char="•"/>
            </a:pPr>
            <a:r>
              <a:rPr lang="nl-NL" sz="2400"/>
              <a:t>Einde wedstrijd. </a:t>
            </a:r>
          </a:p>
          <a:p>
            <a:pPr marL="342900" indent="-342900">
              <a:buFont typeface="Arial"/>
              <a:buChar char="•"/>
            </a:pPr>
            <a:r>
              <a:rPr lang="nl-NL" sz="2400"/>
              <a:t>Geen uitslag. </a:t>
            </a:r>
          </a:p>
          <a:p>
            <a:pPr marL="342900" indent="-342900">
              <a:buFont typeface="Arial"/>
              <a:buChar char="•"/>
            </a:pPr>
            <a:r>
              <a:rPr lang="nl-NL" sz="2400"/>
              <a:t>Herstart mogelijk</a:t>
            </a:r>
          </a:p>
          <a:p>
            <a:pPr marL="342900" indent="-342900">
              <a:buFont typeface="Arial"/>
              <a:buChar char="•"/>
            </a:pPr>
            <a:endParaRPr lang="nl-NL" sz="2400"/>
          </a:p>
          <a:p>
            <a:pPr marL="342900" indent="-342900">
              <a:buFont typeface="Arial"/>
              <a:buChar char="•"/>
            </a:pPr>
            <a:r>
              <a:rPr lang="nl-NL" sz="2400"/>
              <a:t>Gele vlag: Langzaam varen (max 6km), gevaar op de route. Individuele gevallen.</a:t>
            </a:r>
          </a:p>
        </p:txBody>
      </p:sp>
    </p:spTree>
    <p:extLst>
      <p:ext uri="{BB962C8B-B14F-4D97-AF65-F5344CB8AC3E}">
        <p14:creationId xmlns:p14="http://schemas.microsoft.com/office/powerpoint/2010/main" val="2777921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/>
          </p:nvPr>
        </p:nvSpPr>
        <p:spPr>
          <a:xfrm>
            <a:off x="699703" y="1896452"/>
            <a:ext cx="10856865" cy="414826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6000" lnSpcReduction="10000"/>
          </a:bodyPr>
          <a:lstStyle/>
          <a:p>
            <a:pPr marL="217170" indent="-21717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 dirty="0">
                <a:solidFill>
                  <a:srgbClr val="000000"/>
                </a:solidFill>
                <a:latin typeface="Arial"/>
              </a:rPr>
              <a:t>15:40 uur </a:t>
            </a:r>
            <a:r>
              <a:rPr lang="en-US" sz="3200" b="0" strike="noStrike" spc="-1" dirty="0">
                <a:solidFill>
                  <a:srgbClr val="000000"/>
                </a:solidFill>
                <a:latin typeface="Arial"/>
              </a:rPr>
              <a:t>​</a:t>
            </a:r>
            <a:br>
              <a:rPr sz="3200" dirty="0"/>
            </a:br>
            <a:r>
              <a:rPr lang="nl-NL" sz="3200" b="0" strike="noStrike" spc="-1" dirty="0">
                <a:solidFill>
                  <a:srgbClr val="000000"/>
                </a:solidFill>
                <a:latin typeface="Arial"/>
              </a:rPr>
              <a:t>Gereedmaken voor start</a:t>
            </a:r>
            <a:r>
              <a:rPr lang="nl-NL" sz="3200" spc="-1" dirty="0">
                <a:solidFill>
                  <a:srgbClr val="000000"/>
                </a:solidFill>
                <a:latin typeface="Arial"/>
              </a:rPr>
              <a:t>. </a:t>
            </a:r>
            <a:endParaRPr lang="nl-NL" sz="3200" spc="-1">
              <a:solidFill>
                <a:srgbClr val="000000"/>
              </a:solidFill>
              <a:latin typeface="Arial"/>
            </a:endParaRPr>
          </a:p>
          <a:p>
            <a:pPr marL="1131570" lvl="2" indent="-217170">
              <a:spcBef>
                <a:spcPts val="1001"/>
              </a:spcBef>
              <a:buClr>
                <a:srgbClr val="000000"/>
              </a:buClr>
              <a:buFont typeface="Wingdings"/>
              <a:buChar char="§"/>
            </a:pPr>
            <a:r>
              <a:rPr lang="nl-NL" sz="2400" spc="-1" dirty="0">
                <a:solidFill>
                  <a:srgbClr val="000000"/>
                </a:solidFill>
                <a:latin typeface="Arial"/>
              </a:rPr>
              <a:t>Boten</a:t>
            </a:r>
            <a:r>
              <a:rPr lang="nl-NL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nl-NL" sz="2400" spc="-1" dirty="0">
                <a:solidFill>
                  <a:srgbClr val="000000"/>
                </a:solidFill>
                <a:latin typeface="Arial"/>
              </a:rPr>
              <a:t>achter elkaar </a:t>
            </a:r>
            <a:r>
              <a:rPr lang="nl-NL" sz="2400" b="0" strike="noStrike" spc="-1" dirty="0">
                <a:solidFill>
                  <a:srgbClr val="000000"/>
                </a:solidFill>
                <a:latin typeface="Arial"/>
              </a:rPr>
              <a:t>bij de Boarnswal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​</a:t>
            </a:r>
            <a:endParaRPr lang="nl-NL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17170" indent="-21717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 dirty="0">
                <a:solidFill>
                  <a:srgbClr val="000000"/>
                </a:solidFill>
                <a:latin typeface="Arial"/>
              </a:rPr>
              <a:t>16:00 uur​</a:t>
            </a:r>
            <a:br>
              <a:rPr sz="3200" dirty="0"/>
            </a:br>
            <a:r>
              <a:rPr lang="nl-NL" sz="3200" b="0" strike="noStrike" spc="-1" dirty="0">
                <a:solidFill>
                  <a:srgbClr val="000000"/>
                </a:solidFill>
                <a:latin typeface="Arial"/>
              </a:rPr>
              <a:t>Start</a:t>
            </a:r>
            <a:r>
              <a:rPr lang="nl-NL" sz="3200" spc="-1" dirty="0">
                <a:solidFill>
                  <a:srgbClr val="000000"/>
                </a:solidFill>
                <a:latin typeface="Arial"/>
              </a:rPr>
              <a:t> sprintrace</a:t>
            </a:r>
            <a:endParaRPr lang="nl-NL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217170" indent="-21717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 dirty="0">
                <a:solidFill>
                  <a:srgbClr val="000000"/>
                </a:solidFill>
                <a:latin typeface="Arial"/>
              </a:rPr>
              <a:t>Rechter </a:t>
            </a:r>
            <a:r>
              <a:rPr lang="nl-NL" sz="3200" spc="-1" dirty="0">
                <a:solidFill>
                  <a:srgbClr val="000000"/>
                </a:solidFill>
                <a:latin typeface="Arial"/>
              </a:rPr>
              <a:t>(zuidelijke) spoorbrugdoorvaart</a:t>
            </a:r>
            <a:r>
              <a:rPr lang="nl-NL" sz="3200" b="0" strike="noStrike" spc="-1" dirty="0">
                <a:solidFill>
                  <a:srgbClr val="000000"/>
                </a:solidFill>
                <a:latin typeface="Arial"/>
              </a:rPr>
              <a:t> alleen voor NK Zonnebootrace</a:t>
            </a:r>
          </a:p>
          <a:p>
            <a:pPr marL="217170" indent="-21717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 dirty="0">
                <a:solidFill>
                  <a:srgbClr val="000000"/>
                </a:solidFill>
                <a:latin typeface="Arial"/>
              </a:rPr>
              <a:t>Winnaar degene met de snelste tijd</a:t>
            </a:r>
          </a:p>
          <a:p>
            <a:pPr marL="217170" indent="-217170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spc="-1" dirty="0">
                <a:solidFill>
                  <a:srgbClr val="000000"/>
                </a:solidFill>
                <a:latin typeface="Arial"/>
              </a:rPr>
              <a:t>Let op: Parcours open voor recreatievaart m.u.v. Kolk</a:t>
            </a:r>
            <a:endParaRPr lang="nl-NL" sz="32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endParaRPr lang="nl-NL" sz="32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title"/>
          </p:nvPr>
        </p:nvSpPr>
        <p:spPr>
          <a:xfrm>
            <a:off x="3502461" y="84352"/>
            <a:ext cx="7721280" cy="99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Sprintwedstrijd zaterdag </a:t>
            </a:r>
            <a:r>
              <a:rPr lang="nl-NL" sz="3200" spc="-1">
                <a:solidFill>
                  <a:srgbClr val="0072B7"/>
                </a:solidFill>
                <a:latin typeface="Arial Black"/>
              </a:rPr>
              <a:t>11 </a:t>
            </a: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mei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508B839-C659-4D5A-9261-03446E318DA7}" type="slidenum">
              <a:t>17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0E4099E-385D-4CC4-90DD-CFFCF59C0047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3467426" y="215731"/>
            <a:ext cx="7721280" cy="9961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Puntentelling NK Zonnebootrace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261771" y="1917123"/>
            <a:ext cx="11662659" cy="4552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spcBef>
                <a:spcPts val="1001"/>
              </a:spcBef>
              <a:buNone/>
              <a:tabLst>
                <a:tab pos="0" algn="l"/>
              </a:tabLst>
            </a:pPr>
            <a:r>
              <a:rPr lang="nl-NL" sz="2400" b="1" strike="noStrike" spc="-1" err="1">
                <a:solidFill>
                  <a:srgbClr val="000000"/>
                </a:solidFill>
                <a:latin typeface="Arial"/>
              </a:rPr>
              <a:t>Endurance</a:t>
            </a:r>
            <a:br>
              <a:rPr sz="2400"/>
            </a:br>
            <a:r>
              <a:rPr lang="nl-NL" sz="2400" b="0" strike="noStrike" spc="-1">
                <a:solidFill>
                  <a:srgbClr val="000000"/>
                </a:solidFill>
                <a:latin typeface="Arial"/>
              </a:rPr>
              <a:t>Winnaar 1 punt, 2</a:t>
            </a:r>
            <a:r>
              <a:rPr lang="nl-NL" sz="2400" b="0" strike="noStrike" spc="-1" baseline="30000">
                <a:solidFill>
                  <a:srgbClr val="000000"/>
                </a:solidFill>
                <a:latin typeface="Arial"/>
              </a:rPr>
              <a:t>e</a:t>
            </a:r>
            <a:r>
              <a:rPr lang="nl-NL" sz="2400" b="0" strike="noStrike" spc="-1">
                <a:solidFill>
                  <a:srgbClr val="000000"/>
                </a:solidFill>
                <a:latin typeface="Arial"/>
              </a:rPr>
              <a:t> 2 punten 3</a:t>
            </a:r>
            <a:r>
              <a:rPr lang="nl-NL" sz="2400" b="0" strike="noStrike" spc="-1" baseline="30000">
                <a:solidFill>
                  <a:srgbClr val="000000"/>
                </a:solidFill>
                <a:latin typeface="Arial"/>
              </a:rPr>
              <a:t>e</a:t>
            </a:r>
            <a:r>
              <a:rPr lang="nl-NL" sz="2400" b="0" strike="noStrike" spc="-1">
                <a:solidFill>
                  <a:srgbClr val="000000"/>
                </a:solidFill>
                <a:latin typeface="Arial"/>
              </a:rPr>
              <a:t> 3 punten. </a:t>
            </a:r>
            <a:br>
              <a:rPr lang="nl-NL" sz="2400" spc="-1">
                <a:solidFill>
                  <a:srgbClr val="000000"/>
                </a:solidFill>
                <a:latin typeface="Arial"/>
              </a:rPr>
            </a:br>
            <a:r>
              <a:rPr lang="nl-NL" sz="2400" b="0" strike="noStrike" spc="-1">
                <a:solidFill>
                  <a:srgbClr val="000000"/>
                </a:solidFill>
                <a:latin typeface="Arial"/>
              </a:rPr>
              <a:t>(multiplier x3 op eindklassering)</a:t>
            </a: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l-NL" sz="2400" b="1" strike="noStrike" spc="-1">
                <a:solidFill>
                  <a:srgbClr val="000000"/>
                </a:solidFill>
                <a:latin typeface="Arial"/>
              </a:rPr>
              <a:t>Rondje Akkrum</a:t>
            </a:r>
            <a:br>
              <a:rPr sz="2400"/>
            </a:br>
            <a:r>
              <a:rPr lang="nl-NL" sz="2400" b="0" strike="noStrike" spc="-1">
                <a:solidFill>
                  <a:srgbClr val="000000"/>
                </a:solidFill>
                <a:latin typeface="Arial"/>
              </a:rPr>
              <a:t>Winnaar 1 punten, 2</a:t>
            </a:r>
            <a:r>
              <a:rPr lang="nl-NL" sz="2400" b="0" strike="noStrike" spc="-1" baseline="30000">
                <a:solidFill>
                  <a:srgbClr val="000000"/>
                </a:solidFill>
                <a:latin typeface="Arial"/>
              </a:rPr>
              <a:t>e</a:t>
            </a:r>
            <a:r>
              <a:rPr lang="nl-NL" sz="2400" b="0" strike="noStrike" spc="-1">
                <a:solidFill>
                  <a:srgbClr val="000000"/>
                </a:solidFill>
                <a:latin typeface="Arial"/>
              </a:rPr>
              <a:t> 2 punten, 3</a:t>
            </a:r>
            <a:r>
              <a:rPr lang="nl-NL" sz="2400" b="0" strike="noStrike" spc="-1" baseline="30000">
                <a:solidFill>
                  <a:srgbClr val="000000"/>
                </a:solidFill>
                <a:latin typeface="Arial"/>
              </a:rPr>
              <a:t>e</a:t>
            </a:r>
            <a:r>
              <a:rPr lang="nl-NL" sz="2400" b="0" strike="noStrike" spc="-1">
                <a:solidFill>
                  <a:srgbClr val="000000"/>
                </a:solidFill>
                <a:latin typeface="Arial"/>
              </a:rPr>
              <a:t> 3 punten. (multiplier x2 op eindklassering)</a:t>
            </a:r>
          </a:p>
          <a:p>
            <a:pPr indent="0">
              <a:spcBef>
                <a:spcPts val="1001"/>
              </a:spcBef>
              <a:buNone/>
              <a:tabLst>
                <a:tab pos="0" algn="l"/>
              </a:tabLst>
            </a:pPr>
            <a:r>
              <a:rPr lang="nl-NL" sz="2400" b="1" strike="noStrike" spc="-1">
                <a:solidFill>
                  <a:srgbClr val="000000"/>
                </a:solidFill>
                <a:latin typeface="Arial"/>
              </a:rPr>
              <a:t>Sprint</a:t>
            </a:r>
            <a:br>
              <a:rPr sz="2400"/>
            </a:br>
            <a:r>
              <a:rPr lang="nl-NL" sz="2400" b="0" strike="noStrike" spc="-1">
                <a:solidFill>
                  <a:srgbClr val="000000"/>
                </a:solidFill>
                <a:latin typeface="Arial"/>
              </a:rPr>
              <a:t>Winnaar 1 punt, 2</a:t>
            </a:r>
            <a:r>
              <a:rPr lang="nl-NL" sz="2400" b="0" strike="noStrike" spc="-1" baseline="30000">
                <a:solidFill>
                  <a:srgbClr val="000000"/>
                </a:solidFill>
                <a:latin typeface="Arial"/>
              </a:rPr>
              <a:t>e</a:t>
            </a:r>
            <a:r>
              <a:rPr lang="nl-NL" sz="2400" b="0" strike="noStrike" spc="-1">
                <a:solidFill>
                  <a:srgbClr val="000000"/>
                </a:solidFill>
                <a:latin typeface="Arial"/>
              </a:rPr>
              <a:t> 2 punten, 3</a:t>
            </a:r>
            <a:r>
              <a:rPr lang="nl-NL" sz="2400" b="0" strike="noStrike" spc="-1" baseline="30000">
                <a:solidFill>
                  <a:srgbClr val="000000"/>
                </a:solidFill>
                <a:latin typeface="Arial"/>
              </a:rPr>
              <a:t>e</a:t>
            </a:r>
            <a:r>
              <a:rPr lang="nl-NL" sz="2400" b="0" strike="noStrike" spc="-1">
                <a:solidFill>
                  <a:srgbClr val="000000"/>
                </a:solidFill>
                <a:latin typeface="Arial"/>
              </a:rPr>
              <a:t> 3 punten. </a:t>
            </a:r>
            <a:br>
              <a:rPr lang="nl-NL" sz="2400" spc="-1">
                <a:solidFill>
                  <a:srgbClr val="000000"/>
                </a:solidFill>
                <a:latin typeface="Arial"/>
              </a:rPr>
            </a:br>
            <a:r>
              <a:rPr lang="nl-NL" sz="2400" b="0" strike="noStrike" spc="-1">
                <a:solidFill>
                  <a:srgbClr val="000000"/>
                </a:solidFill>
                <a:latin typeface="Arial"/>
              </a:rPr>
              <a:t>(multiplier x1 op eindklassering)</a:t>
            </a: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l-NL" sz="2400" b="0" strike="noStrike" spc="-1">
                <a:solidFill>
                  <a:srgbClr val="000000"/>
                </a:solidFill>
                <a:latin typeface="Arial"/>
              </a:rPr>
              <a:t>Winnaar is degene met de minste punten</a:t>
            </a:r>
          </a:p>
        </p:txBody>
      </p:sp>
      <p:sp>
        <p:nvSpPr>
          <p:cNvPr id="117" name="Rechthoek 1"/>
          <p:cNvSpPr/>
          <p:nvPr/>
        </p:nvSpPr>
        <p:spPr>
          <a:xfrm>
            <a:off x="5976360" y="3244320"/>
            <a:ext cx="239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800" b="0" strike="noStrike" spc="-1">
                <a:solidFill>
                  <a:srgbClr val="000000"/>
                </a:solidFill>
                <a:latin typeface="Times New Roman"/>
              </a:rPr>
              <a:t> </a:t>
            </a: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Rechthoek 2"/>
          <p:cNvSpPr/>
          <p:nvPr/>
        </p:nvSpPr>
        <p:spPr>
          <a:xfrm>
            <a:off x="5976360" y="3244320"/>
            <a:ext cx="239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l-NL" sz="1800" b="0" strike="noStrike" spc="-1">
                <a:solidFill>
                  <a:srgbClr val="000000"/>
                </a:solidFill>
                <a:latin typeface="Times New Roman"/>
              </a:rPr>
              <a:t> </a:t>
            </a:r>
            <a:endParaRPr lang="nl-NL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04DD249-FA93-4506-82AA-59AD534AA2A7}" type="slidenum">
              <a:t>18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5B6AB2C-4680-4E25-ADB7-7C90D42E87EA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678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Tracking Estela - Geert Hobma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3633840" y="1864440"/>
            <a:ext cx="7721280" cy="3996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- Code invoeren</a:t>
            </a: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- Tracking testen</a:t>
            </a:r>
            <a:br>
              <a:rPr sz="3200"/>
            </a:br>
            <a:r>
              <a:rPr lang="nl-NL" sz="3200" b="0" strike="noStrike" spc="-1">
                <a:solidFill>
                  <a:srgbClr val="000000"/>
                </a:solidFill>
                <a:latin typeface="Arial"/>
                <a:ea typeface="Arial"/>
              </a:rPr>
              <a:t>Alleen op tracking telefoon!!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  <a:ea typeface="Arial"/>
              </a:rPr>
              <a:t>- 10m voor race aanzetten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Afbeelding 6" descr="Afbeelding met tekst&#10;&#10;Beschrijving is gegenereerd met hoge betrouwbaarheid"/>
          <p:cNvPicPr/>
          <p:nvPr/>
        </p:nvPicPr>
        <p:blipFill>
          <a:blip r:embed="rId2"/>
          <a:stretch/>
        </p:blipFill>
        <p:spPr>
          <a:xfrm>
            <a:off x="8798760" y="1532160"/>
            <a:ext cx="2785320" cy="4956480"/>
          </a:xfrm>
          <a:prstGeom prst="rect">
            <a:avLst/>
          </a:prstGeom>
          <a:ln w="0">
            <a:noFill/>
          </a:ln>
        </p:spPr>
      </p:pic>
      <p:pic>
        <p:nvPicPr>
          <p:cNvPr id="122" name="Afbeelding 8" descr="Afbeelding met schermafbeelding, tekst&#10;&#10;Beschrijving is gegenereerd met hoge betrouwbaarheid"/>
          <p:cNvPicPr/>
          <p:nvPr/>
        </p:nvPicPr>
        <p:blipFill>
          <a:blip r:embed="rId3"/>
          <a:stretch/>
        </p:blipFill>
        <p:spPr>
          <a:xfrm>
            <a:off x="8798760" y="1532160"/>
            <a:ext cx="2785320" cy="4986720"/>
          </a:xfrm>
          <a:prstGeom prst="rect">
            <a:avLst/>
          </a:prstGeom>
          <a:ln w="0">
            <a:noFill/>
          </a:ln>
        </p:spPr>
      </p:pic>
      <p:pic>
        <p:nvPicPr>
          <p:cNvPr id="123" name="Afbeelding 10" descr="Afbeelding met schermafbeelding&#10;&#10;Beschrijving is gegenereerd met zeer hoge betrouwbaarheid"/>
          <p:cNvPicPr/>
          <p:nvPr/>
        </p:nvPicPr>
        <p:blipFill>
          <a:blip r:embed="rId4"/>
          <a:stretch/>
        </p:blipFill>
        <p:spPr>
          <a:xfrm>
            <a:off x="8798760" y="1532160"/>
            <a:ext cx="2785320" cy="4916520"/>
          </a:xfrm>
          <a:prstGeom prst="rect">
            <a:avLst/>
          </a:prstGeom>
          <a:ln w="0">
            <a:noFill/>
          </a:ln>
        </p:spPr>
      </p:pic>
      <p:pic>
        <p:nvPicPr>
          <p:cNvPr id="124" name="Afbeelding 12" descr="Afbeelding met tekst, kaart&#10;&#10;Beschrijving is gegenereerd met zeer hoge betrouwbaarheid"/>
          <p:cNvPicPr/>
          <p:nvPr/>
        </p:nvPicPr>
        <p:blipFill>
          <a:blip r:embed="rId5"/>
          <a:stretch/>
        </p:blipFill>
        <p:spPr>
          <a:xfrm>
            <a:off x="3601440" y="1529640"/>
            <a:ext cx="5139000" cy="42800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EE5C37D-0126-4154-99AE-E9A491219806}" type="slidenum">
              <a:t>19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DEFD959-0F22-4C45-8D5B-BA31269951FA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488359" y="466150"/>
            <a:ext cx="8304692" cy="695313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Hartelijk welkom in Akkrum!</a:t>
            </a:r>
            <a:r>
              <a:rPr lang="nl-NL" sz="3200" spc="-1">
                <a:solidFill>
                  <a:srgbClr val="0072B7"/>
                </a:solidFill>
                <a:latin typeface="Arial Black"/>
              </a:rPr>
              <a:t>​​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96952" y="1990743"/>
            <a:ext cx="11077133" cy="3919562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20000"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spc="-1">
                <a:solidFill>
                  <a:srgbClr val="000000"/>
                </a:solidFill>
                <a:latin typeface="Arial"/>
              </a:rPr>
              <a:t>10e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 NK in Akkrum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Organisatie: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​</a:t>
            </a:r>
            <a:br>
              <a:rPr lang="nl-NL" sz="3200"/>
            </a:b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Harry, </a:t>
            </a:r>
            <a:r>
              <a:rPr lang="nl-NL" sz="3200" spc="-1">
                <a:solidFill>
                  <a:srgbClr val="000000"/>
                </a:solidFill>
                <a:latin typeface="Arial"/>
              </a:rPr>
              <a:t>Twan, Douwe Wiebe, Geert, Bjorn, Berber, Antje, </a:t>
            </a:r>
            <a:r>
              <a:rPr lang="nl-NL" sz="3200" spc="-1" err="1">
                <a:solidFill>
                  <a:srgbClr val="000000"/>
                </a:solidFill>
                <a:latin typeface="Arial"/>
              </a:rPr>
              <a:t>Ramina</a:t>
            </a:r>
            <a:r>
              <a:rPr lang="nl-NL" sz="3200" spc="-1">
                <a:solidFill>
                  <a:srgbClr val="000000"/>
                </a:solidFill>
                <a:latin typeface="Arial"/>
              </a:rPr>
              <a:t> en Jan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spc="-1">
                <a:solidFill>
                  <a:srgbClr val="000000"/>
                </a:solidFill>
                <a:latin typeface="Arial"/>
              </a:rPr>
              <a:t>Wedstrijdleiding:  Jan </a:t>
            </a:r>
            <a:r>
              <a:rPr lang="nl-NL" sz="3200" spc="-1" err="1">
                <a:solidFill>
                  <a:srgbClr val="000000"/>
                </a:solidFill>
                <a:latin typeface="Arial"/>
              </a:rPr>
              <a:t>Barkmeijer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Programma / Activiteiten / Tijdsplanning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​​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Start / Race / Procedures</a:t>
            </a:r>
            <a:endParaRPr lang="nl-NL" sz="3200" b="0" strike="noStrike" spc="-1">
              <a:latin typeface="Arial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spc="-1">
                <a:solidFill>
                  <a:srgbClr val="000000"/>
                </a:solidFill>
                <a:latin typeface="Arial"/>
              </a:rPr>
              <a:t>Instagram --&gt; volg onze pagina NK Zonnebootrace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lang="nl-NL" sz="3200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spc="-1" err="1">
                <a:solidFill>
                  <a:srgbClr val="000000"/>
                </a:solidFill>
                <a:latin typeface="Arial"/>
              </a:rPr>
              <a:t>Good</a:t>
            </a:r>
            <a:r>
              <a:rPr lang="nl-NL" sz="3200" spc="-1">
                <a:solidFill>
                  <a:srgbClr val="000000"/>
                </a:solidFill>
                <a:latin typeface="Arial"/>
              </a:rPr>
              <a:t> </a:t>
            </a:r>
            <a:r>
              <a:rPr lang="nl-NL" sz="3200" spc="-1" err="1">
                <a:solidFill>
                  <a:srgbClr val="000000"/>
                </a:solidFill>
                <a:latin typeface="Arial"/>
              </a:rPr>
              <a:t>sportmanship</a:t>
            </a:r>
            <a:r>
              <a:rPr lang="nl-NL" sz="3200" spc="-1">
                <a:solidFill>
                  <a:srgbClr val="000000"/>
                </a:solidFill>
                <a:latin typeface="Arial"/>
              </a:rPr>
              <a:t>!</a:t>
            </a: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</a:pP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4E92F0C-11DC-4093-B4CC-7FB479073A96}" type="slidenum">
              <a:rPr/>
              <a:t>2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302800E-B951-44C0-8215-359BE53B1B6E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3519978" y="329593"/>
            <a:ext cx="7721280" cy="678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Huishoudelijke mededelingen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743495" y="1934509"/>
            <a:ext cx="7248315" cy="3996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70500" lnSpcReduction="20000"/>
          </a:bodyPr>
          <a:lstStyle/>
          <a:p>
            <a:pPr marL="616585" lvl="1" indent="-205105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Arial"/>
              </a:rPr>
              <a:t>Tentenkamp</a:t>
            </a:r>
            <a:endParaRPr lang="nl-NL"/>
          </a:p>
          <a:p>
            <a:pPr marL="616585" lvl="1" indent="-205105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Arial"/>
              </a:rPr>
              <a:t>Op het water</a:t>
            </a:r>
          </a:p>
          <a:p>
            <a:pPr marL="616585" lvl="1" indent="-205105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Arial"/>
              </a:rPr>
              <a:t>Sanitair</a:t>
            </a:r>
          </a:p>
          <a:p>
            <a:pPr marL="822325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nl-NL" sz="2800" b="0" strike="noStrike" spc="-1">
                <a:solidFill>
                  <a:srgbClr val="000000"/>
                </a:solidFill>
                <a:latin typeface="Arial"/>
              </a:rPr>
              <a:t>- Tentenkamp en Jachthaven</a:t>
            </a:r>
            <a:br>
              <a:rPr sz="2800"/>
            </a:b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  <a:p>
            <a:pPr marL="616585" lvl="1" indent="-205105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800" b="0" strike="noStrike" spc="-1">
                <a:solidFill>
                  <a:srgbClr val="000000"/>
                </a:solidFill>
                <a:latin typeface="Arial"/>
                <a:ea typeface="Arial"/>
              </a:rPr>
              <a:t>Catering Vrijdag</a:t>
            </a: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  <a:p>
            <a:pPr marL="410845" indent="0">
              <a:spcBef>
                <a:spcPts val="499"/>
              </a:spcBef>
              <a:buNone/>
              <a:tabLst>
                <a:tab pos="0" algn="l"/>
              </a:tabLst>
            </a:pPr>
            <a:r>
              <a:rPr lang="nl-NL" sz="2800" b="0" strike="noStrike" spc="-1">
                <a:solidFill>
                  <a:srgbClr val="000000"/>
                </a:solidFill>
                <a:latin typeface="Arial"/>
                <a:ea typeface="Arial"/>
              </a:rPr>
              <a:t>	- Ontbijt:</a:t>
            </a:r>
            <a:r>
              <a:rPr lang="nl-NL" spc="-1">
                <a:solidFill>
                  <a:srgbClr val="000000"/>
                </a:solidFill>
                <a:latin typeface="Arial"/>
                <a:ea typeface="Arial"/>
              </a:rPr>
              <a:t>   08:00</a:t>
            </a:r>
            <a:r>
              <a:rPr lang="nl-NL" sz="2800" b="0" strike="noStrike" spc="-1">
                <a:solidFill>
                  <a:srgbClr val="000000"/>
                </a:solidFill>
                <a:latin typeface="Arial"/>
                <a:ea typeface="Arial"/>
              </a:rPr>
              <a:t> – </a:t>
            </a:r>
            <a:r>
              <a:rPr lang="nl-NL" spc="-1">
                <a:solidFill>
                  <a:srgbClr val="000000"/>
                </a:solidFill>
                <a:latin typeface="Arial"/>
                <a:ea typeface="Arial"/>
              </a:rPr>
              <a:t>09:30</a:t>
            </a:r>
            <a:r>
              <a:rPr lang="nl-NL" sz="2800" b="0" strike="noStrike" spc="-1">
                <a:solidFill>
                  <a:srgbClr val="000000"/>
                </a:solidFill>
                <a:latin typeface="Arial"/>
                <a:ea typeface="Arial"/>
              </a:rPr>
              <a:t> uur</a:t>
            </a: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  <a:p>
            <a:pPr marL="410845" indent="0">
              <a:spcBef>
                <a:spcPts val="499"/>
              </a:spcBef>
              <a:buNone/>
              <a:tabLst>
                <a:tab pos="0" algn="l"/>
              </a:tabLst>
            </a:pPr>
            <a:r>
              <a:rPr lang="nl-NL" sz="2800" b="0" strike="noStrike" spc="-1">
                <a:solidFill>
                  <a:srgbClr val="000000"/>
                </a:solidFill>
                <a:latin typeface="Arial"/>
                <a:ea typeface="Arial"/>
              </a:rPr>
              <a:t>	- BBQ: </a:t>
            </a:r>
            <a:r>
              <a:rPr lang="nl-NL" spc="-1">
                <a:solidFill>
                  <a:srgbClr val="000000"/>
                </a:solidFill>
                <a:latin typeface="Arial"/>
                <a:ea typeface="Arial"/>
              </a:rPr>
              <a:t>   </a:t>
            </a:r>
            <a:r>
              <a:rPr lang="nl-NL" sz="2800" b="0" strike="noStrike" spc="-1">
                <a:solidFill>
                  <a:srgbClr val="000000"/>
                </a:solidFill>
                <a:latin typeface="Arial"/>
                <a:ea typeface="Arial"/>
              </a:rPr>
              <a:t> 19:00 – 21:00 uur</a:t>
            </a:r>
            <a:br>
              <a:rPr sz="2800"/>
            </a:b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  <a:p>
            <a:pPr marL="616585" lvl="1" indent="-205105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800" b="0" strike="noStrike" spc="-1">
                <a:solidFill>
                  <a:srgbClr val="000000"/>
                </a:solidFill>
                <a:latin typeface="Arial"/>
                <a:ea typeface="Arial"/>
              </a:rPr>
              <a:t>Catering Zaterdag</a:t>
            </a: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  <a:p>
            <a:pPr marL="1028065" lvl="2" indent="-205105">
              <a:spcBef>
                <a:spcPts val="499"/>
              </a:spcBef>
              <a:buClr>
                <a:srgbClr val="000000"/>
              </a:buClr>
              <a:buFont typeface="Arial"/>
              <a:buChar char="-"/>
              <a:tabLst>
                <a:tab pos="0" algn="l"/>
              </a:tabLst>
            </a:pPr>
            <a:r>
              <a:rPr lang="nl-NL" sz="2800" b="0" strike="noStrike" spc="-1">
                <a:solidFill>
                  <a:srgbClr val="000000"/>
                </a:solidFill>
                <a:latin typeface="Arial"/>
                <a:ea typeface="Arial"/>
              </a:rPr>
              <a:t>Ontbijt: 	</a:t>
            </a:r>
            <a:r>
              <a:rPr lang="nl-NL" sz="2800" spc="-1">
                <a:solidFill>
                  <a:srgbClr val="000000"/>
                </a:solidFill>
                <a:latin typeface="Arial"/>
                <a:ea typeface="Arial"/>
              </a:rPr>
              <a:t>   08:00</a:t>
            </a:r>
            <a:r>
              <a:rPr lang="nl-NL" sz="2800" b="0" strike="noStrike" spc="-1">
                <a:solidFill>
                  <a:srgbClr val="000000"/>
                </a:solidFill>
                <a:latin typeface="Arial"/>
                <a:ea typeface="Arial"/>
              </a:rPr>
              <a:t> – </a:t>
            </a:r>
            <a:r>
              <a:rPr lang="nl-NL" sz="2800" spc="-1">
                <a:solidFill>
                  <a:srgbClr val="000000"/>
                </a:solidFill>
                <a:latin typeface="Arial"/>
                <a:ea typeface="Arial"/>
              </a:rPr>
              <a:t>09:30</a:t>
            </a:r>
            <a:r>
              <a:rPr lang="nl-NL" sz="2800" b="0" strike="noStrike" spc="-1">
                <a:solidFill>
                  <a:srgbClr val="000000"/>
                </a:solidFill>
                <a:latin typeface="Arial"/>
                <a:ea typeface="Arial"/>
              </a:rPr>
              <a:t> uur</a:t>
            </a: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  <a:p>
            <a:pPr marL="616585" lvl="1" indent="-205105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800" b="0" strike="noStrike" spc="-1">
                <a:solidFill>
                  <a:srgbClr val="000000"/>
                </a:solidFill>
                <a:latin typeface="Arial"/>
                <a:ea typeface="Arial"/>
              </a:rPr>
              <a:t>Prijsuitreiking </a:t>
            </a:r>
            <a:r>
              <a:rPr lang="nl-NL" sz="2800" spc="-1">
                <a:solidFill>
                  <a:srgbClr val="000000"/>
                </a:solidFill>
                <a:latin typeface="Arial"/>
                <a:ea typeface="Arial"/>
              </a:rPr>
              <a:t>18:00</a:t>
            </a:r>
            <a:r>
              <a:rPr lang="nl-NL" sz="2800" b="0" strike="noStrike" spc="-1">
                <a:solidFill>
                  <a:srgbClr val="000000"/>
                </a:solidFill>
                <a:latin typeface="Arial"/>
                <a:ea typeface="Arial"/>
              </a:rPr>
              <a:t> uur (op tentenkamp)</a:t>
            </a: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  <a:p>
            <a:pPr marL="1028065" lvl="2" indent="-205105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nl-NL" sz="2400" b="0" strike="noStrike" spc="-1">
                <a:solidFill>
                  <a:srgbClr val="000000"/>
                </a:solidFill>
                <a:latin typeface="Arial"/>
                <a:ea typeface="Arial"/>
              </a:rPr>
              <a:t>Geen vertrek tentenkamp tijdens prijsuitreiking mogelijk</a:t>
            </a:r>
            <a:endParaRPr lang="nl-NL" sz="24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nl-NL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2CEECB8-DF8F-4ABD-BABA-3B23F63445BD}" type="slidenum">
              <a:t>20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634ED77-5D1B-46B5-A450-E80694B8088A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678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Vaar Veilig!!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" name="Afbeelding 1"/>
          <p:cNvPicPr/>
          <p:nvPr/>
        </p:nvPicPr>
        <p:blipFill>
          <a:blip r:embed="rId2"/>
          <a:stretch/>
        </p:blipFill>
        <p:spPr>
          <a:xfrm>
            <a:off x="3740760" y="1472400"/>
            <a:ext cx="7267320" cy="522468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E3115AC-CE85-43AA-8949-03061D19A015}" type="slidenum">
              <a:t>21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2028C3B-5E02-41E0-A34A-7D58928D02CE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678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Contactgegevens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3633840" y="1941120"/>
            <a:ext cx="7721280" cy="3919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spcBef>
                <a:spcPts val="1001"/>
              </a:spcBef>
              <a:buNone/>
              <a:tabLst>
                <a:tab pos="0" algn="l"/>
              </a:tabLst>
            </a:pPr>
            <a:br>
              <a:rPr sz="3200"/>
            </a:b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Wedstrijdleiding</a:t>
            </a:r>
            <a:br>
              <a:rPr sz="3200"/>
            </a:br>
            <a:r>
              <a:rPr lang="nl-NL" sz="3200" spc="-1">
                <a:solidFill>
                  <a:srgbClr val="000000"/>
                </a:solidFill>
                <a:latin typeface="Arial"/>
              </a:rPr>
              <a:t>Jan </a:t>
            </a:r>
            <a:r>
              <a:rPr lang="nl-NL" sz="3200" spc="-1" err="1">
                <a:solidFill>
                  <a:srgbClr val="000000"/>
                </a:solidFill>
                <a:latin typeface="Arial"/>
              </a:rPr>
              <a:t>Barkmeijer</a:t>
            </a:r>
            <a:br>
              <a:rPr sz="3200"/>
            </a:br>
            <a:r>
              <a:rPr lang="nl-NL" sz="3200" b="0" strike="noStrike" spc="-1">
                <a:solidFill>
                  <a:schemeClr val="accent1">
                    <a:lumMod val="75000"/>
                  </a:schemeClr>
                </a:solidFill>
                <a:latin typeface="Arial"/>
              </a:rPr>
              <a:t>06 – </a:t>
            </a:r>
            <a:r>
              <a:rPr lang="nl-NL" sz="3200" spc="-1">
                <a:solidFill>
                  <a:schemeClr val="accent1">
                    <a:lumMod val="75000"/>
                  </a:schemeClr>
                </a:solidFill>
                <a:latin typeface="Arial"/>
              </a:rPr>
              <a:t>4225 6050</a:t>
            </a:r>
            <a:br>
              <a:rPr sz="3200"/>
            </a:br>
            <a:br>
              <a:rPr sz="3200"/>
            </a:b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Calamiteiten</a:t>
            </a:r>
            <a:br>
              <a:rPr sz="3200"/>
            </a:br>
            <a:r>
              <a:rPr lang="nl-NL" sz="3200" b="0" strike="noStrike" spc="-1">
                <a:solidFill>
                  <a:srgbClr val="FF0000"/>
                </a:solidFill>
                <a:latin typeface="Arial"/>
                <a:ea typeface="Arial"/>
              </a:rPr>
              <a:t>06 – 83 91 12 25 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8D3F3D3-DD7D-4C65-AC6C-4B9CC43D3AAC}" type="slidenum">
              <a:t>22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2E20B7-21E5-4C8E-ADD9-F887EB595A48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3633840" y="793800"/>
            <a:ext cx="7721280" cy="678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Zijn er nog vragen?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Tijdelijke aanduiding voor inhoud 7"/>
          <p:cNvPicPr/>
          <p:nvPr/>
        </p:nvPicPr>
        <p:blipFill>
          <a:blip r:embed="rId2"/>
          <a:stretch/>
        </p:blipFill>
        <p:spPr>
          <a:xfrm>
            <a:off x="3633840" y="1662480"/>
            <a:ext cx="7733160" cy="49874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CD15441-839C-4F96-A3E8-A32E37A57BD2}" type="slidenum">
              <a:t>23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5D3B8B7-1B1F-4B27-9D05-285707101A95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7"/>
          <p:cNvSpPr/>
          <p:nvPr/>
        </p:nvSpPr>
        <p:spPr>
          <a:xfrm>
            <a:off x="4724280" y="3200400"/>
            <a:ext cx="274284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endParaRPr lang="nl-NL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91CFF7F-A636-12C1-4B34-D53D93874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840" y="908"/>
            <a:ext cx="7721280" cy="1599840"/>
          </a:xfrm>
        </p:spPr>
        <p:txBody>
          <a:bodyPr/>
          <a:lstStyle/>
          <a:p>
            <a:r>
              <a:rPr lang="nl-NL"/>
              <a:t>Deelnemers / Klasse</a:t>
            </a:r>
          </a:p>
        </p:txBody>
      </p:sp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4E8365B-E70C-491C-A6B3-5EC630042B12}" type="slidenum">
              <a:t>3</a:t>
            </a:fld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CA262F8-6554-42AD-8C9D-4476AC3BCD39}" type="datetime1">
              <a:rPr lang="nl-NL"/>
              <a:t>10-5-2024</a:t>
            </a:fld>
            <a:endParaRPr lang="nl-NL"/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51E964E2-0300-05B0-2E09-7E786A212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926507"/>
              </p:ext>
            </p:extLst>
          </p:nvPr>
        </p:nvGraphicFramePr>
        <p:xfrm>
          <a:off x="1059792" y="1716690"/>
          <a:ext cx="10080076" cy="468303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15157">
                  <a:extLst>
                    <a:ext uri="{9D8B030D-6E8A-4147-A177-3AD203B41FA5}">
                      <a16:colId xmlns:a16="http://schemas.microsoft.com/office/drawing/2014/main" val="2040099868"/>
                    </a:ext>
                  </a:extLst>
                </a:gridCol>
                <a:gridCol w="766462">
                  <a:extLst>
                    <a:ext uri="{9D8B030D-6E8A-4147-A177-3AD203B41FA5}">
                      <a16:colId xmlns:a16="http://schemas.microsoft.com/office/drawing/2014/main" val="440478607"/>
                    </a:ext>
                  </a:extLst>
                </a:gridCol>
                <a:gridCol w="1206053">
                  <a:extLst>
                    <a:ext uri="{9D8B030D-6E8A-4147-A177-3AD203B41FA5}">
                      <a16:colId xmlns:a16="http://schemas.microsoft.com/office/drawing/2014/main" val="2090547222"/>
                    </a:ext>
                  </a:extLst>
                </a:gridCol>
                <a:gridCol w="2626268">
                  <a:extLst>
                    <a:ext uri="{9D8B030D-6E8A-4147-A177-3AD203B41FA5}">
                      <a16:colId xmlns:a16="http://schemas.microsoft.com/office/drawing/2014/main" val="2867393040"/>
                    </a:ext>
                  </a:extLst>
                </a:gridCol>
                <a:gridCol w="1747088">
                  <a:extLst>
                    <a:ext uri="{9D8B030D-6E8A-4147-A177-3AD203B41FA5}">
                      <a16:colId xmlns:a16="http://schemas.microsoft.com/office/drawing/2014/main" val="2365078772"/>
                    </a:ext>
                  </a:extLst>
                </a:gridCol>
                <a:gridCol w="2119048">
                  <a:extLst>
                    <a:ext uri="{9D8B030D-6E8A-4147-A177-3AD203B41FA5}">
                      <a16:colId xmlns:a16="http://schemas.microsoft.com/office/drawing/2014/main" val="815311879"/>
                    </a:ext>
                  </a:extLst>
                </a:gridCol>
              </a:tblGrid>
              <a:tr h="608460">
                <a:tc>
                  <a:txBody>
                    <a:bodyPr/>
                    <a:lstStyle/>
                    <a:p>
                      <a:pPr fontAlgn="b"/>
                      <a:r>
                        <a:rPr lang="nl-NL" sz="1100" b="1" dirty="0">
                          <a:effectLst/>
                          <a:highlight>
                            <a:srgbClr val="548235"/>
                          </a:highlight>
                          <a:latin typeface="Arial"/>
                        </a:rPr>
                        <a:t>Overzicht inschrijvingen NK 2024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nl-NL" sz="1100" b="1">
                        <a:effectLst/>
                        <a:highlight>
                          <a:srgbClr val="54823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nl-NL" sz="1100" b="1">
                        <a:effectLst/>
                        <a:highlight>
                          <a:srgbClr val="54823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nl-NL" sz="1100" b="1">
                        <a:effectLst/>
                        <a:highlight>
                          <a:srgbClr val="54823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nl-NL" sz="1100">
                        <a:effectLst/>
                        <a:highlight>
                          <a:srgbClr val="54823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nl-NL" sz="1100">
                        <a:effectLst/>
                        <a:highlight>
                          <a:srgbClr val="54823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359539"/>
                  </a:ext>
                </a:extLst>
              </a:tr>
              <a:tr h="326276">
                <a:tc>
                  <a:txBody>
                    <a:bodyPr/>
                    <a:lstStyle/>
                    <a:p>
                      <a:pPr fontAlgn="b"/>
                      <a:r>
                        <a:rPr lang="nl-NL" sz="1100" b="1" dirty="0">
                          <a:effectLst/>
                          <a:highlight>
                            <a:srgbClr val="AFABAB"/>
                          </a:highlight>
                          <a:latin typeface="Arial"/>
                        </a:rPr>
                        <a:t>Klasse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b="1" err="1">
                          <a:effectLst/>
                          <a:highlight>
                            <a:srgbClr val="AFABAB"/>
                          </a:highlight>
                          <a:latin typeface="Arial"/>
                        </a:rPr>
                        <a:t>nr</a:t>
                      </a:r>
                      <a:endParaRPr lang="nl-NL" sz="1100" b="1" dirty="0" err="1">
                        <a:effectLst/>
                        <a:highlight>
                          <a:srgbClr val="AFABAB"/>
                        </a:highlight>
                        <a:latin typeface="Arial"/>
                      </a:endParaRP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b="1" dirty="0">
                          <a:effectLst/>
                          <a:highlight>
                            <a:srgbClr val="AFABAB"/>
                          </a:highlight>
                          <a:latin typeface="Arial"/>
                        </a:rPr>
                        <a:t>Bootnummer </a:t>
                      </a:r>
                      <a:r>
                        <a:rPr lang="nl-NL" sz="1100" b="1" dirty="0" err="1">
                          <a:effectLst/>
                          <a:highlight>
                            <a:srgbClr val="AFABAB"/>
                          </a:highlight>
                          <a:latin typeface="Arial"/>
                        </a:rPr>
                        <a:t>Estela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b="1" dirty="0">
                          <a:effectLst/>
                          <a:highlight>
                            <a:srgbClr val="AFABAB"/>
                          </a:highlight>
                          <a:latin typeface="Arial"/>
                        </a:rPr>
                        <a:t>Teamnaam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b="1" dirty="0">
                          <a:effectLst/>
                          <a:highlight>
                            <a:srgbClr val="AFABAB"/>
                          </a:highlight>
                          <a:latin typeface="Arial"/>
                        </a:rPr>
                        <a:t>Teamleider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b="1" dirty="0">
                          <a:effectLst/>
                          <a:highlight>
                            <a:srgbClr val="AFABAB"/>
                          </a:highlight>
                          <a:latin typeface="Arial"/>
                        </a:rPr>
                        <a:t>Naam Schipper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443396"/>
                  </a:ext>
                </a:extLst>
              </a:tr>
              <a:tr h="326276"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dirty="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NK01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Solar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Boat</a:t>
                      </a:r>
                      <a:r>
                        <a:rPr lang="nl-NL" sz="1100" dirty="0">
                          <a:effectLst/>
                          <a:latin typeface="Arial"/>
                        </a:rPr>
                        <a:t> Twente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Vera Ottens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Frank Wijkstra, Wouter Wevers, Renze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Graafsma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786185"/>
                  </a:ext>
                </a:extLst>
              </a:tr>
              <a:tr h="185183"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dirty="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NK02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Spectrum Solarteam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Mark Kooi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Mark Kooi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3967881"/>
                  </a:ext>
                </a:extLst>
              </a:tr>
              <a:tr h="185183"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dirty="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NK03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 err="1">
                          <a:effectLst/>
                          <a:latin typeface="Arial"/>
                        </a:rPr>
                        <a:t>Sunflare</a:t>
                      </a:r>
                      <a:r>
                        <a:rPr lang="nl-NL" sz="1100" dirty="0">
                          <a:effectLst/>
                          <a:latin typeface="Arial"/>
                        </a:rPr>
                        <a:t> Solarteam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Ruurd van Buiten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Gerlof Werkman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51133"/>
                  </a:ext>
                </a:extLst>
              </a:tr>
              <a:tr h="185183"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dirty="0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NK04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HAN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Solarboat</a:t>
                      </a:r>
                      <a:r>
                        <a:rPr lang="nl-NL" sz="1100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Leonie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Dijkhof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 Leonie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Dijkhof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5399852"/>
                  </a:ext>
                </a:extLst>
              </a:tr>
              <a:tr h="326276"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dirty="0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NK09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HVHI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Aeres</a:t>
                      </a:r>
                      <a:r>
                        <a:rPr lang="nl-NL" sz="1100" dirty="0">
                          <a:effectLst/>
                          <a:latin typeface="Arial"/>
                        </a:rPr>
                        <a:t> zonnebootteam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Dominique Snel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Corine Janssen, Pepijn Hazelhof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752746"/>
                  </a:ext>
                </a:extLst>
              </a:tr>
              <a:tr h="326276"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dirty="0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NK05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AGH Solar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Boat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 err="1">
                          <a:effectLst/>
                          <a:latin typeface="Arial"/>
                        </a:rPr>
                        <a:t>Krzysztof</a:t>
                      </a:r>
                      <a:r>
                        <a:rPr lang="nl-NL" sz="1100" dirty="0">
                          <a:effectLst/>
                          <a:latin typeface="Arial"/>
                        </a:rPr>
                        <a:t>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Furtak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Damian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Brzana</a:t>
                      </a:r>
                      <a:r>
                        <a:rPr lang="nl-NL" sz="1100" dirty="0">
                          <a:effectLst/>
                          <a:latin typeface="Arial"/>
                        </a:rPr>
                        <a:t>,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Mikołaj</a:t>
                      </a:r>
                      <a:r>
                        <a:rPr lang="nl-NL" sz="1100" dirty="0">
                          <a:effectLst/>
                          <a:latin typeface="Arial"/>
                        </a:rPr>
                        <a:t>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Słowikowski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683733"/>
                  </a:ext>
                </a:extLst>
              </a:tr>
              <a:tr h="185183"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dirty="0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NK07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Solar Team Sneek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Bjorn Koning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Bjorn Koning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632449"/>
                  </a:ext>
                </a:extLst>
              </a:tr>
              <a:tr h="467367"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dirty="0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NK06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Dutch Solar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Boat</a:t>
                      </a:r>
                      <a:r>
                        <a:rPr lang="nl-NL" sz="1100" dirty="0">
                          <a:effectLst/>
                          <a:latin typeface="Arial"/>
                        </a:rPr>
                        <a:t> Team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Danny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Bokma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Anna-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Frouck</a:t>
                      </a:r>
                      <a:r>
                        <a:rPr lang="nl-NL" sz="1100" dirty="0">
                          <a:effectLst/>
                          <a:latin typeface="Arial"/>
                        </a:rPr>
                        <a:t> Joustra / Peter Wiersma / Danny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Bokma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456299"/>
                  </a:ext>
                </a:extLst>
              </a:tr>
              <a:tr h="185183"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dirty="0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NK08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 err="1">
                          <a:effectLst/>
                          <a:latin typeface="Arial"/>
                        </a:rPr>
                        <a:t>WhisperPower</a:t>
                      </a:r>
                      <a:r>
                        <a:rPr lang="nl-NL" sz="1100" dirty="0">
                          <a:effectLst/>
                          <a:latin typeface="Arial"/>
                        </a:rPr>
                        <a:t> Solar Team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Sander Storm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Tom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Ambergen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895598"/>
                  </a:ext>
                </a:extLst>
              </a:tr>
              <a:tr h="326276"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dirty="0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NK10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Engineers of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Innvovation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 err="1">
                          <a:effectLst/>
                          <a:latin typeface="Arial"/>
                        </a:rPr>
                        <a:t>Aran</a:t>
                      </a:r>
                      <a:r>
                        <a:rPr lang="nl-NL" sz="1100" dirty="0">
                          <a:effectLst/>
                          <a:latin typeface="Arial"/>
                        </a:rPr>
                        <a:t>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Doukpil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Quinten, Inez, Laura, Floris, Nick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2622200"/>
                  </a:ext>
                </a:extLst>
              </a:tr>
              <a:tr h="185183"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dirty="0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NK11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ROC Amsterdam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Bas van Engeland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Kamiel van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Ophem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300236"/>
                  </a:ext>
                </a:extLst>
              </a:tr>
              <a:tr h="185183"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dirty="0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NK12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Hi-Horizon Racing Team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Folkert Koopmans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Marc Taekema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618630"/>
                  </a:ext>
                </a:extLst>
              </a:tr>
              <a:tr h="185183"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100" dirty="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NK21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 err="1">
                          <a:effectLst/>
                          <a:latin typeface="Arial"/>
                        </a:rPr>
                        <a:t>ús</a:t>
                      </a:r>
                      <a:r>
                        <a:rPr lang="nl-NL" sz="1100" dirty="0">
                          <a:effectLst/>
                          <a:latin typeface="Arial"/>
                        </a:rPr>
                        <a:t> Reus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Alexander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Kneefel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nl-NL" sz="1100" dirty="0">
                          <a:effectLst/>
                          <a:latin typeface="Arial"/>
                        </a:rPr>
                        <a:t>Mats </a:t>
                      </a:r>
                      <a:r>
                        <a:rPr lang="nl-NL" sz="1100" dirty="0" err="1">
                          <a:effectLst/>
                          <a:latin typeface="Arial"/>
                        </a:rPr>
                        <a:t>Goerres</a:t>
                      </a:r>
                    </a:p>
                  </a:txBody>
                  <a:tcPr marL="9525" marR="9525" marT="95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0122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3487856" y="601110"/>
            <a:ext cx="8068712" cy="592599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nl-NL" sz="3200" b="0" strike="noStrike" spc="-1" err="1">
                <a:solidFill>
                  <a:srgbClr val="0072B7"/>
                </a:solidFill>
                <a:latin typeface="Arial Black"/>
              </a:rPr>
              <a:t>Endurance</a:t>
            </a: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 vrijdag </a:t>
            </a:r>
            <a:r>
              <a:rPr lang="nl-NL" sz="3200" spc="-1">
                <a:solidFill>
                  <a:srgbClr val="0072B7"/>
                </a:solidFill>
                <a:latin typeface="Arial Black"/>
              </a:rPr>
              <a:t>10</a:t>
            </a:r>
            <a:r>
              <a:rPr lang="nl-NL" sz="3200" b="0" strike="noStrike" spc="-1">
                <a:solidFill>
                  <a:srgbClr val="0072B7"/>
                </a:solidFill>
                <a:latin typeface="Arial Black"/>
              </a:rPr>
              <a:t> mei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451564" y="2009268"/>
            <a:ext cx="10640797" cy="3168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Vanaf 08:30 uur te water laten van de boten</a:t>
            </a: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​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spc="-1">
                <a:solidFill>
                  <a:srgbClr val="000000"/>
                </a:solidFill>
                <a:latin typeface="Arial"/>
              </a:rPr>
              <a:t>10:15 </a:t>
            </a:r>
            <a:r>
              <a:rPr lang="en-US" sz="3200" spc="-1" err="1">
                <a:solidFill>
                  <a:srgbClr val="000000"/>
                </a:solidFill>
                <a:latin typeface="Arial"/>
              </a:rPr>
              <a:t>aanwezig</a:t>
            </a:r>
            <a:r>
              <a:rPr lang="en-US" sz="3200" spc="-1">
                <a:solidFill>
                  <a:srgbClr val="000000"/>
                </a:solidFill>
                <a:latin typeface="Arial"/>
              </a:rPr>
              <a:t> in Kolk</a:t>
            </a: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10:30 uur starten Open klasse</a:t>
            </a:r>
          </a:p>
          <a:p>
            <a:pPr lvl="1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spc="-1">
                <a:solidFill>
                  <a:srgbClr val="000000"/>
                </a:solidFill>
                <a:latin typeface="Arial"/>
              </a:rPr>
              <a:t>Op aangeven wedstrijdleiding</a:t>
            </a:r>
          </a:p>
          <a:p>
            <a:pPr lvl="1"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>
                <a:solidFill>
                  <a:srgbClr val="000000"/>
                </a:solidFill>
                <a:latin typeface="Arial"/>
              </a:rPr>
              <a:t>Volgorde op afroep</a:t>
            </a: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372BC53-9067-4E42-B21E-88FC1FACF0BC}" type="slidenum">
              <a:rPr/>
              <a:t>4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FA98541-241E-45A8-8F66-093A8EF3D135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kstvak 7"/>
          <p:cNvSpPr/>
          <p:nvPr/>
        </p:nvSpPr>
        <p:spPr>
          <a:xfrm>
            <a:off x="538920" y="3253320"/>
            <a:ext cx="3476880" cy="19375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l-NL" sz="4000" b="0" strike="noStrike" spc="-1" err="1">
                <a:solidFill>
                  <a:srgbClr val="000000"/>
                </a:solidFill>
                <a:latin typeface="Arial"/>
              </a:rPr>
              <a:t>Endurance</a:t>
            </a:r>
            <a:r>
              <a:rPr lang="nl-NL" sz="4000" b="0" strike="noStrike" spc="-1">
                <a:solidFill>
                  <a:srgbClr val="000000"/>
                </a:solidFill>
                <a:latin typeface="Arial"/>
              </a:rPr>
              <a:t> Vrijdag </a:t>
            </a:r>
            <a:r>
              <a:rPr lang="nl-NL" sz="4000" spc="-1">
                <a:solidFill>
                  <a:srgbClr val="000000"/>
                </a:solidFill>
                <a:latin typeface="Arial"/>
              </a:rPr>
              <a:t>10</a:t>
            </a:r>
            <a:r>
              <a:rPr lang="nl-NL" sz="4000" b="0" strike="noStrike" spc="-1">
                <a:solidFill>
                  <a:srgbClr val="000000"/>
                </a:solidFill>
                <a:latin typeface="Arial"/>
              </a:rPr>
              <a:t> mei</a:t>
            </a: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​</a:t>
            </a:r>
            <a:endParaRPr lang="nl-NL" sz="4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nl-NL" sz="4000" b="0" strike="noStrike" spc="-1">
                <a:solidFill>
                  <a:srgbClr val="000000"/>
                </a:solidFill>
                <a:latin typeface="Arial"/>
              </a:rPr>
              <a:t>Gehele route</a:t>
            </a:r>
          </a:p>
        </p:txBody>
      </p:sp>
      <p:pic>
        <p:nvPicPr>
          <p:cNvPr id="93" name="Tijdelijke aanduiding voor inhoud 6"/>
          <p:cNvPicPr/>
          <p:nvPr/>
        </p:nvPicPr>
        <p:blipFill>
          <a:blip r:embed="rId3"/>
          <a:stretch/>
        </p:blipFill>
        <p:spPr>
          <a:xfrm>
            <a:off x="4553280" y="335520"/>
            <a:ext cx="6265800" cy="61232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3CF95A6-3B9C-4E33-8685-36B88FB73025}" type="slidenum">
              <a:t>5</a:t>
            </a:fld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80D415F-0067-416D-9789-4F4B1750F122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kstvak 11"/>
          <p:cNvSpPr/>
          <p:nvPr/>
        </p:nvSpPr>
        <p:spPr>
          <a:xfrm>
            <a:off x="768709" y="1669699"/>
            <a:ext cx="3200389" cy="38149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l-NL" sz="2400" b="1" strike="noStrike" spc="-1">
                <a:solidFill>
                  <a:srgbClr val="000000"/>
                </a:solidFill>
                <a:latin typeface="Arial"/>
              </a:rPr>
              <a:t>Endurance​</a:t>
            </a:r>
          </a:p>
          <a:p>
            <a:pPr>
              <a:lnSpc>
                <a:spcPct val="100000"/>
              </a:lnSpc>
            </a:pPr>
            <a:r>
              <a:rPr lang="nl-NL" sz="2400" b="1" strike="noStrike" spc="-1">
                <a:solidFill>
                  <a:srgbClr val="000000"/>
                </a:solidFill>
                <a:latin typeface="Arial"/>
              </a:rPr>
              <a:t>Noordelijke route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b="0" strike="noStrike" spc="-1">
                <a:solidFill>
                  <a:srgbClr val="000000"/>
                </a:solidFill>
                <a:latin typeface="Arial"/>
              </a:rPr>
              <a:t>Oversteek PM Kanaal Oude Schouw, op aangeven begeleidingsboot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b="0" strike="noStrike" spc="-1">
                <a:solidFill>
                  <a:srgbClr val="000000"/>
                </a:solidFill>
                <a:latin typeface="Arial"/>
              </a:rPr>
              <a:t>Snelheid Brug </a:t>
            </a:r>
            <a:r>
              <a:rPr lang="nl-NL" b="0" strike="noStrike" spc="-1" err="1">
                <a:solidFill>
                  <a:srgbClr val="000000"/>
                </a:solidFill>
                <a:latin typeface="Arial"/>
              </a:rPr>
              <a:t>Jirnsum</a:t>
            </a:r>
            <a:endParaRPr lang="nl-NL" b="0" strike="noStrike" spc="-1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b="0" strike="noStrike" spc="-1">
                <a:solidFill>
                  <a:srgbClr val="000000"/>
                </a:solidFill>
                <a:latin typeface="Arial"/>
              </a:rPr>
              <a:t>Oversteek PM Kanaal Grou, op aangeven begeleidingsboot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b="0" strike="noStrike" spc="-1" err="1">
                <a:solidFill>
                  <a:srgbClr val="000000"/>
                </a:solidFill>
                <a:latin typeface="Arial"/>
              </a:rPr>
              <a:t>Stuurboordswal</a:t>
            </a:r>
            <a:r>
              <a:rPr lang="nl-NL" b="0" strike="noStrike" spc="-1">
                <a:solidFill>
                  <a:srgbClr val="000000"/>
                </a:solidFill>
                <a:latin typeface="Arial"/>
              </a:rPr>
              <a:t> houden!</a:t>
            </a:r>
          </a:p>
          <a:p>
            <a:pPr>
              <a:lnSpc>
                <a:spcPct val="100000"/>
              </a:lnSpc>
            </a:pP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" name="Tijdelijke aanduiding voor inhoud 1"/>
          <p:cNvPicPr/>
          <p:nvPr/>
        </p:nvPicPr>
        <p:blipFill>
          <a:blip r:embed="rId3"/>
          <a:stretch/>
        </p:blipFill>
        <p:spPr>
          <a:xfrm>
            <a:off x="4511709" y="482320"/>
            <a:ext cx="7415925" cy="5101971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3D9A77D-196C-43BD-A8F5-9011AC9FA385}" type="slidenum">
              <a:rPr/>
              <a:t>6</a:t>
            </a:fld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98FDA1D-C297-4E42-BDD9-2CC043E0FD38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kstvak 11"/>
          <p:cNvSpPr/>
          <p:nvPr/>
        </p:nvSpPr>
        <p:spPr>
          <a:xfrm>
            <a:off x="147120" y="1887645"/>
            <a:ext cx="4167010" cy="35071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nl-NL" sz="3200" b="0" strike="noStrike" spc="-1" err="1">
                <a:solidFill>
                  <a:srgbClr val="000000"/>
                </a:solidFill>
                <a:latin typeface="Arial"/>
              </a:rPr>
              <a:t>Endurance</a:t>
            </a: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​</a:t>
            </a:r>
          </a:p>
          <a:p>
            <a:pPr>
              <a:lnSpc>
                <a:spcPct val="100000"/>
              </a:lnSpc>
            </a:pPr>
            <a:r>
              <a:rPr lang="nl-NL" sz="3200" b="0" strike="noStrike" spc="-1">
                <a:solidFill>
                  <a:srgbClr val="000000"/>
                </a:solidFill>
                <a:latin typeface="Arial"/>
              </a:rPr>
              <a:t>Zuidelijke 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Ondiepte bij Wide </a:t>
            </a:r>
            <a:r>
              <a:rPr lang="nl-NL" err="1"/>
              <a:t>Geau</a:t>
            </a:r>
            <a:endParaRPr lang="nl-NL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Algemene Snelheidsbeperking 6km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/>
              <a:t>Akmarijp (Brug tot splitsing)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/>
              <a:t>Broek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Zeilwedstrijd Goingarijpsterpoelen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/>
              <a:t>Gele tonnen bakboord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pc="-1" err="1">
                <a:solidFill>
                  <a:srgbClr val="000000"/>
                </a:solidFill>
              </a:rPr>
              <a:t>Stuurboordswal</a:t>
            </a:r>
            <a:r>
              <a:rPr lang="nl-NL" spc="-1">
                <a:solidFill>
                  <a:srgbClr val="000000"/>
                </a:solidFill>
              </a:rPr>
              <a:t> houden!</a:t>
            </a:r>
            <a:endParaRPr lang="nl-NL"/>
          </a:p>
          <a:p>
            <a:pPr>
              <a:lnSpc>
                <a:spcPct val="100000"/>
              </a:lnSpc>
            </a:pPr>
            <a:endParaRPr lang="nl-NL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7" name="Tijdelijke aanduiding voor inhoud 3"/>
          <p:cNvPicPr/>
          <p:nvPr/>
        </p:nvPicPr>
        <p:blipFill>
          <a:blip r:embed="rId3"/>
          <a:stretch/>
        </p:blipFill>
        <p:spPr>
          <a:xfrm rot="16200000">
            <a:off x="4734000" y="-420480"/>
            <a:ext cx="6545520" cy="738648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30F17EC-80E5-419F-84A5-E41A79F7D270}" type="slidenum">
              <a:rPr/>
              <a:t>7</a:t>
            </a:fld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602FDBB-0C5F-4686-99BA-56BB9510A8EE}" type="datetime1">
              <a:rPr lang="nl-NL"/>
              <a:t>10-5-2024</a:t>
            </a:fld>
            <a:endParaRPr lang="nl-N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B3A0F-9594-1469-B9F1-A36BDD8E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851" y="117418"/>
            <a:ext cx="7721280" cy="1599840"/>
          </a:xfrm>
        </p:spPr>
        <p:txBody>
          <a:bodyPr/>
          <a:lstStyle/>
          <a:p>
            <a:r>
              <a:rPr lang="nl-NL"/>
              <a:t>Let op: ondiepte op zuidelijke route</a:t>
            </a:r>
          </a:p>
        </p:txBody>
      </p:sp>
      <p:pic>
        <p:nvPicPr>
          <p:cNvPr id="3" name="Afbeelding 2" descr="Afbeelding met buitenshuis, hemel, water, wolk&#10;&#10;Automatisch gegenereerde beschrijving">
            <a:extLst>
              <a:ext uri="{FF2B5EF4-FFF2-40B4-BE49-F238E27FC236}">
                <a16:creationId xmlns:a16="http://schemas.microsoft.com/office/drawing/2014/main" id="{D0F8DC13-1B64-99AE-D1BF-82C25B537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744" y="1368349"/>
            <a:ext cx="7868841" cy="588168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7F49F78-A6F5-D36F-B1D9-07EB66D82254}"/>
              </a:ext>
            </a:extLst>
          </p:cNvPr>
          <p:cNvSpPr txBox="1"/>
          <p:nvPr/>
        </p:nvSpPr>
        <p:spPr>
          <a:xfrm>
            <a:off x="280933" y="1913026"/>
            <a:ext cx="44938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Gele boeien en eilandje stuurboord ronden</a:t>
            </a:r>
          </a:p>
        </p:txBody>
      </p:sp>
    </p:spTree>
    <p:extLst>
      <p:ext uri="{BB962C8B-B14F-4D97-AF65-F5344CB8AC3E}">
        <p14:creationId xmlns:p14="http://schemas.microsoft.com/office/powerpoint/2010/main" val="3042831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F77128C-AC80-DDBC-2699-6374C11FC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483" y="160930"/>
            <a:ext cx="3571875" cy="63150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28D625-1539-C261-18DA-0761BC6AD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377" y="160929"/>
            <a:ext cx="3476592" cy="6315075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D1BEA1F-47E4-42BC-7136-FD3530E7BE7D}"/>
              </a:ext>
            </a:extLst>
          </p:cNvPr>
          <p:cNvCxnSpPr/>
          <p:nvPr/>
        </p:nvCxnSpPr>
        <p:spPr>
          <a:xfrm>
            <a:off x="5566787" y="552659"/>
            <a:ext cx="7536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D686021-2E95-A8D5-BB97-31CBC6940BED}"/>
              </a:ext>
            </a:extLst>
          </p:cNvPr>
          <p:cNvCxnSpPr/>
          <p:nvPr/>
        </p:nvCxnSpPr>
        <p:spPr>
          <a:xfrm>
            <a:off x="5516545" y="6079252"/>
            <a:ext cx="7536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404F99B9-964E-A672-3DA8-03E77AD2CBAE}"/>
              </a:ext>
            </a:extLst>
          </p:cNvPr>
          <p:cNvCxnSpPr/>
          <p:nvPr/>
        </p:nvCxnSpPr>
        <p:spPr>
          <a:xfrm>
            <a:off x="9063613" y="552659"/>
            <a:ext cx="7536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21D4A2DB-CE4D-6B0F-51BB-A576ADB82745}"/>
              </a:ext>
            </a:extLst>
          </p:cNvPr>
          <p:cNvCxnSpPr/>
          <p:nvPr/>
        </p:nvCxnSpPr>
        <p:spPr>
          <a:xfrm>
            <a:off x="9043517" y="5416062"/>
            <a:ext cx="7536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C8C76C6C-C24C-878E-3D56-ACEF5C39EE49}"/>
              </a:ext>
            </a:extLst>
          </p:cNvPr>
          <p:cNvSpPr txBox="1"/>
          <p:nvPr/>
        </p:nvSpPr>
        <p:spPr>
          <a:xfrm>
            <a:off x="522514" y="2391508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Snelheidsbeperking</a:t>
            </a:r>
          </a:p>
          <a:p>
            <a:r>
              <a:rPr lang="nl-NL"/>
              <a:t>Akmarijp : 6km/u</a:t>
            </a:r>
          </a:p>
          <a:p>
            <a:r>
              <a:rPr lang="nl-NL"/>
              <a:t>Broek : 6km/u</a:t>
            </a:r>
          </a:p>
        </p:txBody>
      </p:sp>
    </p:spTree>
    <p:extLst>
      <p:ext uri="{BB962C8B-B14F-4D97-AF65-F5344CB8AC3E}">
        <p14:creationId xmlns:p14="http://schemas.microsoft.com/office/powerpoint/2010/main" val="2795246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PPS_GroenLeven_zonnebootrace16-9</Template>
  <TotalTime>0</TotalTime>
  <Words>1955</Words>
  <Application>Microsoft Office PowerPoint</Application>
  <PresentationFormat>Breedbeeld</PresentationFormat>
  <Paragraphs>330</Paragraphs>
  <Slides>23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Courier New</vt:lpstr>
      <vt:lpstr>Segoe UI</vt:lpstr>
      <vt:lpstr>Symbol</vt:lpstr>
      <vt:lpstr>Times New Roman</vt:lpstr>
      <vt:lpstr>Wingdings</vt:lpstr>
      <vt:lpstr>Office-thema</vt:lpstr>
      <vt:lpstr>Office-thema</vt:lpstr>
      <vt:lpstr>PowerPoint-presentatie</vt:lpstr>
      <vt:lpstr>Hartelijk welkom in Akkrum!​​</vt:lpstr>
      <vt:lpstr>Deelnemers / Klasse</vt:lpstr>
      <vt:lpstr>Endurance vrijdag 10 mei</vt:lpstr>
      <vt:lpstr>PowerPoint-presentatie</vt:lpstr>
      <vt:lpstr>PowerPoint-presentatie</vt:lpstr>
      <vt:lpstr>PowerPoint-presentatie</vt:lpstr>
      <vt:lpstr>Let op: ondiepte op zuidelijke route</vt:lpstr>
      <vt:lpstr>PowerPoint-presentatie</vt:lpstr>
      <vt:lpstr>Tijdschema Hardloopwedstrijd en Rondje Akkrum</vt:lpstr>
      <vt:lpstr>Startprocedure zaterdag 11 mei Let op: Starttijd 13:30 uur.</vt:lpstr>
      <vt:lpstr>Hardloopwedstrijd</vt:lpstr>
      <vt:lpstr>Zwemwedstrijd</vt:lpstr>
      <vt:lpstr>Startvolgorde zaterdag 11 mei</vt:lpstr>
      <vt:lpstr>Route Rondje Akkrum</vt:lpstr>
      <vt:lpstr>Bij Noodsituaties:</vt:lpstr>
      <vt:lpstr>Sprintwedstrijd zaterdag 11 mei</vt:lpstr>
      <vt:lpstr>Puntentelling NK Zonnebootrace</vt:lpstr>
      <vt:lpstr>Tracking Estela - Geert Hobma</vt:lpstr>
      <vt:lpstr>Huishoudelijke mededelingen</vt:lpstr>
      <vt:lpstr>Vaar Veilig!!</vt:lpstr>
      <vt:lpstr>Contactgegevens</vt:lpstr>
      <vt:lpstr>Zijn er nog 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marlies roelofsen</dc:creator>
  <dc:description/>
  <cp:lastModifiedBy>Antje Kneefel</cp:lastModifiedBy>
  <cp:revision>17</cp:revision>
  <dcterms:created xsi:type="dcterms:W3CDTF">2019-05-27T07:18:23Z</dcterms:created>
  <dcterms:modified xsi:type="dcterms:W3CDTF">2024-05-10T09:29:57Z</dcterms:modified>
  <dc:language>nl-NL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15</vt:i4>
  </property>
  <property fmtid="{D5CDD505-2E9C-101B-9397-08002B2CF9AE}" pid="3" name="PresentationFormat">
    <vt:lpwstr>Breedbeeld</vt:lpwstr>
  </property>
  <property fmtid="{D5CDD505-2E9C-101B-9397-08002B2CF9AE}" pid="4" name="Slides">
    <vt:i4>21</vt:i4>
  </property>
</Properties>
</file>